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3"/>
  </p:notesMasterIdLst>
  <p:sldIdLst>
    <p:sldId id="256" r:id="rId2"/>
    <p:sldId id="269" r:id="rId3"/>
    <p:sldId id="259" r:id="rId4"/>
    <p:sldId id="263" r:id="rId5"/>
    <p:sldId id="258" r:id="rId6"/>
    <p:sldId id="276" r:id="rId7"/>
    <p:sldId id="257" r:id="rId8"/>
    <p:sldId id="271" r:id="rId9"/>
    <p:sldId id="260" r:id="rId10"/>
    <p:sldId id="275" r:id="rId11"/>
    <p:sldId id="262" r:id="rId12"/>
    <p:sldId id="274" r:id="rId13"/>
    <p:sldId id="261" r:id="rId14"/>
    <p:sldId id="277" r:id="rId15"/>
    <p:sldId id="272" r:id="rId16"/>
    <p:sldId id="273" r:id="rId17"/>
    <p:sldId id="264" r:id="rId18"/>
    <p:sldId id="267" r:id="rId19"/>
    <p:sldId id="268" r:id="rId20"/>
    <p:sldId id="270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512" autoAdjust="0"/>
  </p:normalViewPr>
  <p:slideViewPr>
    <p:cSldViewPr snapToGrid="0">
      <p:cViewPr varScale="1">
        <p:scale>
          <a:sx n="94" d="100"/>
          <a:sy n="94" d="100"/>
        </p:scale>
        <p:origin x="11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6D914-F8DD-43E5-BD5A-C30276015FFF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3AEB1-37E5-4D42-B7D6-E7080C9B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86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 start this class by wearing a purple </a:t>
            </a:r>
            <a:r>
              <a:rPr lang="en-US" dirty="0" err="1" smtClean="0"/>
              <a:t>onenote</a:t>
            </a:r>
            <a:r>
              <a:rPr lang="en-US" dirty="0" smtClean="0"/>
              <a:t> cape.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This</a:t>
            </a:r>
            <a:r>
              <a:rPr lang="en-US" baseline="0" dirty="0" smtClean="0"/>
              <a:t> </a:t>
            </a:r>
            <a:r>
              <a:rPr lang="en-US" baseline="0" dirty="0" smtClean="0"/>
              <a:t>is a perfect example of the learning tools add-on, which we will cover later.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blank notebook may be the scariest part of OneNote – no guidelines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My recommendation is to find one idea for use that really sticks. For most people, you’ll probably find a perfect use personally.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3AEB1-37E5-4D42-B7D6-E7080C9B9F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20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lab is</a:t>
            </a:r>
            <a:r>
              <a:rPr lang="en-US" baseline="0" dirty="0" smtClean="0"/>
              <a:t> designed for an O365 environment using Office </a:t>
            </a:r>
            <a:r>
              <a:rPr lang="en-US" baseline="0" dirty="0" err="1" smtClean="0"/>
              <a:t>Onenote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3AEB1-37E5-4D42-B7D6-E7080C9B9F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39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You</a:t>
            </a:r>
            <a:r>
              <a:rPr lang="en-US" baseline="0" dirty="0" smtClean="0"/>
              <a:t> may wish to create multiple notebooks. For example, you might create a personal notebook to share with family and a work notebook for school.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Sections can be password protected – right click on a section to apply a password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Pages can be grouped together (subpages). Drag a page to the left to subpage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3AEB1-37E5-4D42-B7D6-E7080C9B9F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8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2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0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14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7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16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5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1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5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4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4987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26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452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36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57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4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66D87-4709-4518-8555-3143C8433EE8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AAADA7-0DA5-48AA-9BFE-48A3DB7B9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5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nenote.com/" TargetMode="External"/><Relationship Id="rId2" Type="http://schemas.openxmlformats.org/officeDocument/2006/relationships/hyperlink" Target="https://getonetastic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budgetbytes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onenote.com/classnotebook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nenoteforteachers.com/" TargetMode="External"/><Relationship Id="rId2" Type="http://schemas.openxmlformats.org/officeDocument/2006/relationships/hyperlink" Target="https://blogs.office.com/onenote/education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pport.office.com/en-us/article/eBook-OneNote-2016-Tips-Tricks-4e08cf8b-dc37-4229-bdef-1f580220b6f5?ui=en-US&amp;rs=en-US&amp;ad=US" TargetMode="External"/><Relationship Id="rId4" Type="http://schemas.openxmlformats.org/officeDocument/2006/relationships/hyperlink" Target="http://www.thomasmaurer.ch/2014/02/this-is-why-onenote-is-awesom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enote.com/clipper" TargetMode="External"/><Relationship Id="rId2" Type="http://schemas.openxmlformats.org/officeDocument/2006/relationships/hyperlink" Target="https://www.onenote.com/hr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nenote.com/learning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525" y="2687167"/>
            <a:ext cx="7766936" cy="1646302"/>
          </a:xfrm>
        </p:spPr>
        <p:txBody>
          <a:bodyPr/>
          <a:lstStyle/>
          <a:p>
            <a:r>
              <a:rPr lang="en-US" sz="7200" dirty="0" smtClean="0"/>
              <a:t>OneNote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58694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 few ground rules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You can’t learn a technology if you don’t play with it.</a:t>
            </a:r>
          </a:p>
          <a:p>
            <a:endParaRPr lang="en-US" sz="3600" dirty="0"/>
          </a:p>
          <a:p>
            <a:r>
              <a:rPr lang="en-US" sz="3600" dirty="0" smtClean="0"/>
              <a:t>All technology is made by man – expect glitches from time to time.</a:t>
            </a:r>
          </a:p>
          <a:p>
            <a:endParaRPr lang="en-US" sz="3600" dirty="0" smtClean="0"/>
          </a:p>
          <a:p>
            <a:r>
              <a:rPr lang="en-US" sz="3600" dirty="0" smtClean="0"/>
              <a:t>Don’t be afraid to break </a:t>
            </a:r>
            <a:r>
              <a:rPr lang="en-US" sz="3600" dirty="0" smtClean="0"/>
              <a:t>it.</a:t>
            </a:r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016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9" y="634538"/>
            <a:ext cx="9780077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Why the cape? Also – what is OneNote?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2298"/>
            <a:ext cx="8596668" cy="4887883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 smtClean="0"/>
              <a:t>OneNote </a:t>
            </a:r>
            <a:r>
              <a:rPr lang="en-US" sz="3600" dirty="0" smtClean="0"/>
              <a:t>is a universal note taking platform</a:t>
            </a:r>
          </a:p>
          <a:p>
            <a:pPr lvl="1"/>
            <a:r>
              <a:rPr lang="en-US" sz="3200" dirty="0" smtClean="0"/>
              <a:t>Accessible from almost every device</a:t>
            </a:r>
          </a:p>
          <a:p>
            <a:pPr lvl="1"/>
            <a:r>
              <a:rPr lang="en-US" sz="3200" dirty="0"/>
              <a:t>A</a:t>
            </a:r>
            <a:r>
              <a:rPr lang="en-US" sz="3200" dirty="0" smtClean="0"/>
              <a:t>lmost every type of content</a:t>
            </a:r>
          </a:p>
          <a:p>
            <a:pPr lvl="1"/>
            <a:r>
              <a:rPr lang="en-US" sz="3200" dirty="0" smtClean="0"/>
              <a:t>Almost every type of input (handwriting, type, audio)</a:t>
            </a:r>
          </a:p>
          <a:p>
            <a:pPr lvl="1"/>
            <a:r>
              <a:rPr lang="en-US" sz="3200" dirty="0" smtClean="0"/>
              <a:t>Literally – a blank notebook for you to use or share</a:t>
            </a:r>
          </a:p>
          <a:p>
            <a:pPr marL="457200" lvl="1" indent="0">
              <a:buNone/>
            </a:pPr>
            <a:endParaRPr lang="en-US" sz="3200" dirty="0" smtClean="0"/>
          </a:p>
          <a:p>
            <a:r>
              <a:rPr lang="en-US" sz="3500" dirty="0" smtClean="0"/>
              <a:t>Find a single use for OneNote – then expand.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3238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77093"/>
            <a:ext cx="8596668" cy="95319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Ways to Access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30286"/>
            <a:ext cx="8596668" cy="4904508"/>
          </a:xfrm>
        </p:spPr>
        <p:txBody>
          <a:bodyPr>
            <a:noAutofit/>
          </a:bodyPr>
          <a:lstStyle/>
          <a:p>
            <a:r>
              <a:rPr lang="en-US" sz="2400" dirty="0" smtClean="0"/>
              <a:t>Office OneNote</a:t>
            </a:r>
            <a:endParaRPr lang="en-US" sz="2000" dirty="0" smtClean="0"/>
          </a:p>
          <a:p>
            <a:pPr lvl="1"/>
            <a:r>
              <a:rPr lang="en-US" sz="2000" dirty="0" smtClean="0"/>
              <a:t>most features but must be installed first.</a:t>
            </a:r>
          </a:p>
          <a:p>
            <a:pPr lvl="1"/>
            <a:r>
              <a:rPr lang="en-US" sz="2000" dirty="0"/>
              <a:t>Customizable (ex: </a:t>
            </a:r>
            <a:r>
              <a:rPr lang="en-US" sz="2000" dirty="0">
                <a:hlinkClick r:id="rId2"/>
              </a:rPr>
              <a:t>https://getonetastic.com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) </a:t>
            </a:r>
          </a:p>
          <a:p>
            <a:pPr lvl="1"/>
            <a:r>
              <a:rPr lang="en-US" sz="2000" dirty="0" smtClean="0"/>
              <a:t>Most of our time today will be spent here.</a:t>
            </a:r>
          </a:p>
          <a:p>
            <a:pPr lvl="1"/>
            <a:endParaRPr lang="en-US" sz="2800" dirty="0"/>
          </a:p>
          <a:p>
            <a:r>
              <a:rPr lang="en-US" sz="2400" dirty="0" smtClean="0"/>
              <a:t>OneNote Online </a:t>
            </a:r>
          </a:p>
          <a:p>
            <a:pPr lvl="1"/>
            <a:r>
              <a:rPr lang="en-US" sz="2400" dirty="0" smtClean="0">
                <a:hlinkClick r:id="rId3"/>
              </a:rPr>
              <a:t>https://onenote.com</a:t>
            </a:r>
            <a:endParaRPr lang="en-US" sz="2400" dirty="0" smtClean="0"/>
          </a:p>
          <a:p>
            <a:pPr lvl="1"/>
            <a:r>
              <a:rPr lang="en-US" sz="2400" dirty="0" smtClean="0"/>
              <a:t>Available with any browser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OneNote App</a:t>
            </a:r>
          </a:p>
          <a:p>
            <a:pPr lvl="1"/>
            <a:r>
              <a:rPr lang="en-US" sz="2400" dirty="0" smtClean="0"/>
              <a:t>Quick </a:t>
            </a:r>
            <a:r>
              <a:rPr lang="en-US" sz="2400" dirty="0"/>
              <a:t>m</a:t>
            </a:r>
            <a:r>
              <a:rPr lang="en-US" sz="2400" dirty="0" smtClean="0"/>
              <a:t>obile access (phone, Chromebook, iPad)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4372" y="1654234"/>
            <a:ext cx="86677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9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34296"/>
            <a:ext cx="6471611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Lab 1: Setting up OneNote (first time user)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4446"/>
            <a:ext cx="9006993" cy="4697411"/>
          </a:xfrm>
        </p:spPr>
        <p:txBody>
          <a:bodyPr>
            <a:normAutofit lnSpcReduction="10000"/>
          </a:bodyPr>
          <a:lstStyle/>
          <a:p>
            <a:endParaRPr lang="en-US" sz="2800" dirty="0" smtClean="0"/>
          </a:p>
          <a:p>
            <a:r>
              <a:rPr lang="en-US" sz="2800" dirty="0" smtClean="0"/>
              <a:t>Hardest part about OneNote is getting started. </a:t>
            </a:r>
          </a:p>
          <a:p>
            <a:endParaRPr lang="en-US" sz="2800" dirty="0" smtClean="0"/>
          </a:p>
          <a:p>
            <a:r>
              <a:rPr lang="en-US" sz="2800" dirty="0" smtClean="0"/>
              <a:t>After this lab, you will have:</a:t>
            </a:r>
          </a:p>
          <a:p>
            <a:pPr lvl="1"/>
            <a:r>
              <a:rPr lang="en-US" sz="2000" dirty="0" smtClean="0"/>
              <a:t>Signed onto OneNote Online with your work account (same account that you use to log into the computer or to check email).</a:t>
            </a:r>
          </a:p>
          <a:p>
            <a:pPr lvl="1"/>
            <a:r>
              <a:rPr lang="en-US" sz="2000" dirty="0" smtClean="0"/>
              <a:t>Created a new notebook in the cloud</a:t>
            </a:r>
          </a:p>
          <a:p>
            <a:pPr lvl="1"/>
            <a:r>
              <a:rPr lang="en-US" sz="2000" dirty="0" smtClean="0"/>
              <a:t>Opened that notebook in Office OneNote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Tip for labs: Drag PowerPoint all of the way to the left side of the screen to view two applications at once.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9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34296"/>
            <a:ext cx="6471611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Lab 1: Setting up OneNote (first time user)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4446"/>
            <a:ext cx="9381066" cy="4697411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Launch Chrome – wait a minute until the OneNote page opens.</a:t>
            </a:r>
          </a:p>
          <a:p>
            <a:r>
              <a:rPr lang="en-US" sz="2000" dirty="0" smtClean="0"/>
              <a:t>In the top left corner, select the OneNote square grid icon (not the Chrome Apps square grid icon) and then choose OneNote Online.</a:t>
            </a:r>
          </a:p>
          <a:p>
            <a:endParaRPr lang="en-US" sz="2000" dirty="0" smtClean="0"/>
          </a:p>
          <a:p>
            <a:r>
              <a:rPr lang="en-US" sz="2000" dirty="0" smtClean="0"/>
              <a:t>Select: Sign in with a work or school account and enter your email address. Finish signing into OneNote Online.</a:t>
            </a:r>
          </a:p>
          <a:p>
            <a:r>
              <a:rPr lang="en-US" sz="2000" dirty="0" smtClean="0"/>
              <a:t>Select Teacher. Your notebook will be created. Once created, minimize Chrome.</a:t>
            </a:r>
          </a:p>
          <a:p>
            <a:r>
              <a:rPr lang="en-US" sz="2000" dirty="0" smtClean="0"/>
              <a:t>Open Office OneNote – Select sign in – close the Sign in (use your Microsoft account) prompt.</a:t>
            </a:r>
          </a:p>
          <a:p>
            <a:r>
              <a:rPr lang="en-US" sz="2000" dirty="0" smtClean="0"/>
              <a:t>In top left, choose My Notebook – Open Other Notebooks – select the </a:t>
            </a:r>
            <a:r>
              <a:rPr lang="en-US" sz="2000" i="1" dirty="0" smtClean="0"/>
              <a:t>FIRSTNAME</a:t>
            </a:r>
            <a:r>
              <a:rPr lang="en-US" sz="2000" dirty="0" smtClean="0"/>
              <a:t> </a:t>
            </a:r>
            <a:r>
              <a:rPr lang="en-US" sz="2000" i="1" dirty="0" smtClean="0"/>
              <a:t>@ School Notebook</a:t>
            </a:r>
          </a:p>
          <a:p>
            <a:r>
              <a:rPr lang="en-US" sz="2000" dirty="0" smtClean="0"/>
              <a:t>Select File. Under the Settings button for My Notebook, choose close.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54" y="2925817"/>
            <a:ext cx="1676400" cy="53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27" y="1337210"/>
            <a:ext cx="7983411" cy="55399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31546" y="1994261"/>
            <a:ext cx="1393610" cy="41844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225156" y="1906768"/>
            <a:ext cx="2570286" cy="593425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885411" y="2787262"/>
            <a:ext cx="2554661" cy="3834433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77334" y="410606"/>
            <a:ext cx="8596668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Notebooks, Sections, and Pages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3310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75" y="637425"/>
            <a:ext cx="9198186" cy="1320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Checking your notebook location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Right click the notebook – properties – location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770" y="2917162"/>
            <a:ext cx="310515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81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Ribbon and your account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77334" y="1836393"/>
            <a:ext cx="8596668" cy="388077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Single click on any button in the red square – will open the ribbon once</a:t>
            </a:r>
          </a:p>
          <a:p>
            <a:r>
              <a:rPr lang="en-US" sz="2000" dirty="0" smtClean="0"/>
              <a:t>Double click (or tiny pushpin on far right) – will keep the ribbon open</a:t>
            </a:r>
          </a:p>
          <a:p>
            <a:endParaRPr lang="en-US" sz="2000" dirty="0"/>
          </a:p>
          <a:p>
            <a:r>
              <a:rPr lang="en-US" sz="2000" dirty="0" smtClean="0"/>
              <a:t>Click on your name (top right) to see account information.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3878366"/>
            <a:ext cx="7779817" cy="296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3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1702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Full Page View: great for hand drawing and brain storming.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Dock to Desktop: gives you a quick place to jot down notes throughout the day. Sticky notes on steroids.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Rule Lines/Grid Lines: awesome for writing and math.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393" y="5172259"/>
            <a:ext cx="8121609" cy="12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2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Tags, Reminders, Outlook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52601"/>
            <a:ext cx="8596668" cy="3880773"/>
          </a:xfrm>
        </p:spPr>
        <p:txBody>
          <a:bodyPr/>
          <a:lstStyle/>
          <a:p>
            <a:r>
              <a:rPr lang="en-US" sz="2400" dirty="0" smtClean="0"/>
              <a:t>Tags are for filtering and organization.</a:t>
            </a:r>
          </a:p>
          <a:p>
            <a:pPr lvl="1"/>
            <a:r>
              <a:rPr lang="en-US" sz="1800" dirty="0" smtClean="0"/>
              <a:t>Definition tags can be used to quickly create a review sheet.</a:t>
            </a:r>
          </a:p>
          <a:p>
            <a:pPr lvl="1"/>
            <a:r>
              <a:rPr lang="en-US" sz="1800" dirty="0" smtClean="0"/>
              <a:t>Question tags can let you see what your students don’t understand.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 smtClean="0"/>
              <a:t>Outlook Tasks links OneNote to email reminders. </a:t>
            </a:r>
          </a:p>
          <a:p>
            <a:pPr lvl="1"/>
            <a:r>
              <a:rPr lang="en-US" sz="2200" dirty="0" smtClean="0"/>
              <a:t>These are stored under Tasks in Outlook</a:t>
            </a:r>
          </a:p>
          <a:p>
            <a:pPr lvl="1"/>
            <a:r>
              <a:rPr lang="en-US" sz="2200" dirty="0" smtClean="0"/>
              <a:t>Always viewable – In Office Outlook, right click on Tasks – dock the peek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54" y="5156315"/>
            <a:ext cx="85534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Tags Galore! AKA – the Find Tags button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30400"/>
            <a:ext cx="8634555" cy="444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2.1 Groceries and Recipes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3833"/>
            <a:ext cx="9379226" cy="487997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 new section and name it: Groceries and Recipes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Title your page: Groceries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some grocery items.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Tag the items with a To Do Tag (highlight items – Select Tag as To do)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should now have several items listed with a blank checkbox (To do tag) next to them.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Open the Find Tags tool. This should open a Tags Summary window.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Select Show only unchecked items. Change Search from </a:t>
            </a:r>
            <a:r>
              <a:rPr lang="en-US" i="1" dirty="0" smtClean="0"/>
              <a:t>This Section</a:t>
            </a:r>
            <a:r>
              <a:rPr lang="en-US" dirty="0"/>
              <a:t> </a:t>
            </a:r>
            <a:r>
              <a:rPr lang="en-US" dirty="0" smtClean="0"/>
              <a:t>to </a:t>
            </a:r>
            <a:r>
              <a:rPr lang="en-US" i="1" dirty="0" smtClean="0"/>
              <a:t>This Page Group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Check one item under the Tags Summary window – it should be checked off your list now.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Select Create Summary Page to create a new page of only things that are unchecked.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37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2029"/>
            <a:ext cx="8596668" cy="1320800"/>
          </a:xfrm>
        </p:spPr>
        <p:txBody>
          <a:bodyPr/>
          <a:lstStyle/>
          <a:p>
            <a:r>
              <a:rPr lang="en-US" dirty="0" smtClean="0"/>
              <a:t>Lab 2.2 Groceries and Recipes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8299"/>
            <a:ext cx="9405730" cy="4879975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sz="2400" dirty="0" smtClean="0"/>
              <a:t>Open Chrome – navigate to </a:t>
            </a:r>
            <a:r>
              <a:rPr lang="en-US" sz="2400" dirty="0" smtClean="0">
                <a:hlinkClick r:id="rId2"/>
              </a:rPr>
              <a:t>budgetbytes.com</a:t>
            </a:r>
            <a:endParaRPr lang="en-US" sz="2400" dirty="0" smtClean="0"/>
          </a:p>
          <a:p>
            <a:pPr>
              <a:buFont typeface="+mj-lt"/>
              <a:buAutoNum type="arabicPeriod"/>
            </a:pPr>
            <a:r>
              <a:rPr lang="en-US" sz="2400" dirty="0" smtClean="0"/>
              <a:t>Open any recipe that catches your eye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Select the Clip to OneNote extension (OneNote Icon in top right of Chrome) </a:t>
            </a:r>
          </a:p>
          <a:p>
            <a:pPr>
              <a:buFont typeface="+mj-lt"/>
              <a:buAutoNum type="arabicPeriod"/>
            </a:pP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US" sz="2400" dirty="0" smtClean="0"/>
              <a:t>ign in with your work/school account if prompted.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Play with the different styles (full page, region recipe/article)</a:t>
            </a:r>
          </a:p>
          <a:p>
            <a:pPr marL="457200" lvl="1" indent="0">
              <a:buNone/>
            </a:pPr>
            <a:r>
              <a:rPr lang="en-US" sz="2000" dirty="0" smtClean="0"/>
              <a:t>- it should detect the page as a recipe. Indicated by #RECIPE near the top of the clip.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Under Location, choose your Groceries and Recipes section and select clip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Head back to OneNote – your recipe should then appear.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29" y="2983142"/>
            <a:ext cx="100965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3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Searching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Everything in OneNote is searchable!</a:t>
            </a:r>
          </a:p>
          <a:p>
            <a:pPr lvl="1"/>
            <a:r>
              <a:rPr lang="en-US" sz="2200" dirty="0" smtClean="0"/>
              <a:t>By content</a:t>
            </a:r>
          </a:p>
          <a:p>
            <a:pPr lvl="1"/>
            <a:r>
              <a:rPr lang="en-US" sz="2200" dirty="0" smtClean="0"/>
              <a:t>By author</a:t>
            </a:r>
          </a:p>
          <a:p>
            <a:pPr lvl="1"/>
            <a:r>
              <a:rPr lang="en-US" sz="2200" dirty="0" smtClean="0"/>
              <a:t>By date</a:t>
            </a:r>
          </a:p>
          <a:p>
            <a:pPr lvl="1"/>
            <a:endParaRPr lang="en-US" sz="2200" dirty="0"/>
          </a:p>
          <a:p>
            <a:r>
              <a:rPr lang="en-US" sz="2400" dirty="0" smtClean="0"/>
              <a:t>To copy text from a picture, right click</a:t>
            </a:r>
          </a:p>
          <a:p>
            <a:pPr lvl="1"/>
            <a:r>
              <a:rPr lang="en-US" sz="2200" dirty="0" smtClean="0"/>
              <a:t>When in doubt, just right click anyways</a:t>
            </a:r>
          </a:p>
          <a:p>
            <a:pPr lvl="1"/>
            <a:r>
              <a:rPr lang="en-US" sz="2200" dirty="0" smtClean="0"/>
              <a:t>Great for business cards, recipes, and important documents.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9330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29047"/>
            <a:ext cx="3063393" cy="4954386"/>
          </a:xfrm>
        </p:spPr>
        <p:txBody>
          <a:bodyPr>
            <a:noAutofit/>
          </a:bodyPr>
          <a:lstStyle/>
          <a:p>
            <a:r>
              <a:rPr lang="en-US" sz="2000" dirty="0" smtClean="0"/>
              <a:t>File – Share</a:t>
            </a:r>
          </a:p>
          <a:p>
            <a:r>
              <a:rPr lang="en-US" sz="2000" dirty="0" smtClean="0"/>
              <a:t>Can be shared to anyone (inside or outside school system)</a:t>
            </a:r>
          </a:p>
          <a:p>
            <a:r>
              <a:rPr lang="en-US" sz="2000" dirty="0" smtClean="0"/>
              <a:t>A few examples:</a:t>
            </a:r>
          </a:p>
          <a:p>
            <a:pPr lvl="1"/>
            <a:r>
              <a:rPr lang="en-US" sz="1800" dirty="0" smtClean="0"/>
              <a:t>One notebook per class shared with your students.</a:t>
            </a:r>
          </a:p>
          <a:p>
            <a:pPr lvl="1"/>
            <a:r>
              <a:rPr lang="en-US" sz="1800" dirty="0" smtClean="0"/>
              <a:t>One notebook shared with your team or at your school.</a:t>
            </a:r>
          </a:p>
          <a:p>
            <a:pPr lvl="1"/>
            <a:r>
              <a:rPr lang="en-US" sz="1800" dirty="0" smtClean="0"/>
              <a:t>One notebook shared personally.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459" y="1729047"/>
            <a:ext cx="5645709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4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Tools – OneNote Add-In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3245"/>
              </p:ext>
            </p:extLst>
          </p:nvPr>
        </p:nvGraphicFramePr>
        <p:xfrm>
          <a:off x="677334" y="1827749"/>
          <a:ext cx="8970250" cy="4348546"/>
        </p:xfrm>
        <a:graphic>
          <a:graphicData uri="http://schemas.openxmlformats.org/drawingml/2006/table">
            <a:tbl>
              <a:tblPr/>
              <a:tblGrid>
                <a:gridCol w="4485125">
                  <a:extLst>
                    <a:ext uri="{9D8B030D-6E8A-4147-A177-3AD203B41FA5}">
                      <a16:colId xmlns:a16="http://schemas.microsoft.com/office/drawing/2014/main" val="2376150587"/>
                    </a:ext>
                  </a:extLst>
                </a:gridCol>
                <a:gridCol w="4485125">
                  <a:extLst>
                    <a:ext uri="{9D8B030D-6E8A-4147-A177-3AD203B41FA5}">
                      <a16:colId xmlns:a16="http://schemas.microsoft.com/office/drawing/2014/main" val="3762513780"/>
                    </a:ext>
                  </a:extLst>
                </a:gridCol>
              </a:tblGrid>
              <a:tr h="401515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effectLst/>
                        </a:rPr>
                        <a:t>Enhanced dictation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Improves authoring text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15773"/>
                  </a:ext>
                </a:extLst>
              </a:tr>
              <a:tr h="665039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Focus mode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Sustains attention and improves reading speed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930066"/>
                  </a:ext>
                </a:extLst>
              </a:tr>
              <a:tr h="665039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Immersive reading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Improves comprehension and sustains attention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798284"/>
                  </a:ext>
                </a:extLst>
              </a:tr>
              <a:tr h="666735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Font spacing and short lines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Improve reading speed by addressing "visual crowding"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066913"/>
                  </a:ext>
                </a:extLst>
              </a:tr>
              <a:tr h="665039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Parts of speech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Supports instruction and improves writing quality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633724"/>
                  </a:ext>
                </a:extLst>
              </a:tr>
              <a:tr h="485206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Syllabification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Improves word recognition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880117"/>
                  </a:ext>
                </a:extLst>
              </a:tr>
              <a:tr h="665039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effectLst/>
                        </a:rPr>
                        <a:t>Comprehension mode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effectLst/>
                        </a:rPr>
                        <a:t>Improves comprehension by an average of 10%</a:t>
                      </a:r>
                    </a:p>
                  </a:txBody>
                  <a:tcPr marB="95250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75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49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3: Learning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Select a page with some text on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Choose Learning Tools – Immersive reader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Adjust the spacing and text size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Enable </a:t>
            </a:r>
            <a:r>
              <a:rPr lang="en-US" sz="2000" dirty="0" err="1" smtClean="0"/>
              <a:t>Syl.la.bles</a:t>
            </a:r>
            <a:r>
              <a:rPr lang="en-US" sz="2000" dirty="0" smtClean="0"/>
              <a:t> mode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 smtClean="0"/>
              <a:t>Press the Play button (if we had speakers, we would hear each word being read as it is highlighted).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75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go from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95055"/>
            <a:ext cx="8596668" cy="4522123"/>
          </a:xfrm>
        </p:spPr>
        <p:txBody>
          <a:bodyPr>
            <a:normAutofit/>
          </a:bodyPr>
          <a:lstStyle/>
          <a:p>
            <a:r>
              <a:rPr lang="en-US" dirty="0" smtClean="0"/>
              <a:t>Download the OneNote app to your phone and use it the next time that you buy groceries.</a:t>
            </a:r>
          </a:p>
          <a:p>
            <a:endParaRPr lang="en-US" dirty="0"/>
          </a:p>
          <a:p>
            <a:r>
              <a:rPr lang="en-US" dirty="0" smtClean="0"/>
              <a:t>Plan a vacation with OneNote and store your ideas/confirmations in it.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Create a notebook for your team and share it. </a:t>
            </a:r>
            <a:r>
              <a:rPr lang="en-US" dirty="0"/>
              <a:t>U</a:t>
            </a:r>
            <a:r>
              <a:rPr lang="en-US" dirty="0" smtClean="0"/>
              <a:t>se it to store resources, lessons, tips, etc.</a:t>
            </a:r>
          </a:p>
          <a:p>
            <a:endParaRPr lang="en-US" dirty="0"/>
          </a:p>
          <a:p>
            <a:r>
              <a:rPr lang="en-US" dirty="0" smtClean="0"/>
              <a:t>Explore the Resources section under your @ School notebook (particularly the OneNote Class notebook link)</a:t>
            </a:r>
          </a:p>
          <a:p>
            <a:endParaRPr lang="en-US" dirty="0"/>
          </a:p>
          <a:p>
            <a:r>
              <a:rPr lang="en-US" dirty="0" smtClean="0"/>
              <a:t>Learn about Class Notebooks at </a:t>
            </a:r>
            <a:r>
              <a:rPr lang="en-US" u="sng" dirty="0">
                <a:hlinkClick r:id="rId2"/>
              </a:rPr>
              <a:t>http://onenote.com/classnotebook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4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https://blogs.office.com/onenote/education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u="sng" dirty="0">
                <a:hlinkClick r:id="rId3"/>
              </a:rPr>
              <a:t>http://onenoteforteachers.com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4"/>
              </a:rPr>
              <a:t>http://www.thomasmaurer.ch/2014/02/this-is-why-onenote-is-awesome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support.office.com/en-us/article/eBook-OneNote-2016-Tips-Tricks-4e08cf8b-dc37-4229-bdef-1f580220b6f5?ui=en-US&amp;rs=en-US&amp;ad=US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7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that we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OneNote Online</a:t>
            </a:r>
            <a:r>
              <a:rPr lang="en-US" sz="2000" dirty="0"/>
              <a:t>: </a:t>
            </a: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www.onenote.com/hrd</a:t>
            </a:r>
            <a:r>
              <a:rPr lang="en-US" sz="2000" dirty="0" smtClean="0"/>
              <a:t> </a:t>
            </a:r>
          </a:p>
          <a:p>
            <a:r>
              <a:rPr lang="en-US" sz="2000" smtClean="0"/>
              <a:t>WebClipper</a:t>
            </a:r>
            <a:r>
              <a:rPr lang="en-US" sz="2000" dirty="0" smtClean="0"/>
              <a:t> </a:t>
            </a:r>
            <a:r>
              <a:rPr lang="en-US" sz="2000" dirty="0"/>
              <a:t>for Chrome: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www.onenote.com/clipper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Learning Tools: </a:t>
            </a:r>
            <a:r>
              <a:rPr lang="en-US" sz="2000" dirty="0">
                <a:hlinkClick r:id="rId4"/>
              </a:rPr>
              <a:t>http://www.onenote.com/learningtools</a:t>
            </a:r>
            <a:r>
              <a:rPr lang="en-US" sz="2000" dirty="0"/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815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4051</TotalTime>
  <Words>1254</Words>
  <Application>Microsoft Office PowerPoint</Application>
  <PresentationFormat>Widescreen</PresentationFormat>
  <Paragraphs>161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Wingdings</vt:lpstr>
      <vt:lpstr>Wingdings 3</vt:lpstr>
      <vt:lpstr>Facet</vt:lpstr>
      <vt:lpstr>OneNote</vt:lpstr>
      <vt:lpstr>A few ground rules</vt:lpstr>
      <vt:lpstr>Why the cape? Also – what is OneNote?</vt:lpstr>
      <vt:lpstr>Ways to Access</vt:lpstr>
      <vt:lpstr>Lab 1: Setting up OneNote (first time user)</vt:lpstr>
      <vt:lpstr>Lab 1: Setting up OneNote (first time user)</vt:lpstr>
      <vt:lpstr>Notebooks, Sections, and Pages</vt:lpstr>
      <vt:lpstr>Checking your notebook location</vt:lpstr>
      <vt:lpstr>Ribbon and your account</vt:lpstr>
      <vt:lpstr>Different Views</vt:lpstr>
      <vt:lpstr>Tags, Reminders, Outlook Tasks</vt:lpstr>
      <vt:lpstr>Tags Galore! AKA – the Find Tags button</vt:lpstr>
      <vt:lpstr>Lab 2.1 Groceries and Recipes</vt:lpstr>
      <vt:lpstr>Lab 2.2 Groceries and Recipes</vt:lpstr>
      <vt:lpstr>Searching</vt:lpstr>
      <vt:lpstr>Sharing</vt:lpstr>
      <vt:lpstr>Learning Tools – OneNote Add-In</vt:lpstr>
      <vt:lpstr>Lab 3: Learning Tools</vt:lpstr>
      <vt:lpstr>Where to go from here?</vt:lpstr>
      <vt:lpstr>Additional Resources</vt:lpstr>
      <vt:lpstr>Applications that we used</vt:lpstr>
    </vt:vector>
  </TitlesOfParts>
  <Company>WCSS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Moody</dc:creator>
  <cp:lastModifiedBy>Joseph Moody</cp:lastModifiedBy>
  <cp:revision>52</cp:revision>
  <dcterms:created xsi:type="dcterms:W3CDTF">2017-03-02T16:59:25Z</dcterms:created>
  <dcterms:modified xsi:type="dcterms:W3CDTF">2017-11-28T14:10:58Z</dcterms:modified>
</cp:coreProperties>
</file>