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handoutMasterIdLst>
    <p:handoutMasterId r:id="rId24"/>
  </p:handoutMasterIdLst>
  <p:sldIdLst>
    <p:sldId id="257" r:id="rId5"/>
    <p:sldId id="258" r:id="rId6"/>
    <p:sldId id="261" r:id="rId7"/>
    <p:sldId id="262" r:id="rId8"/>
    <p:sldId id="276" r:id="rId9"/>
    <p:sldId id="263" r:id="rId10"/>
    <p:sldId id="259" r:id="rId11"/>
    <p:sldId id="264" r:id="rId12"/>
    <p:sldId id="272" r:id="rId13"/>
    <p:sldId id="273" r:id="rId14"/>
    <p:sldId id="274" r:id="rId15"/>
    <p:sldId id="260" r:id="rId16"/>
    <p:sldId id="265" r:id="rId17"/>
    <p:sldId id="271" r:id="rId18"/>
    <p:sldId id="266" r:id="rId19"/>
    <p:sldId id="267" r:id="rId20"/>
    <p:sldId id="275" r:id="rId21"/>
    <p:sldId id="268" r:id="rId2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404"/>
    <a:srgbClr val="5F6F0F"/>
    <a:srgbClr val="718412"/>
    <a:srgbClr val="65741A"/>
    <a:srgbClr val="70811D"/>
    <a:srgbClr val="7B8D1F"/>
    <a:srgbClr val="839721"/>
    <a:srgbClr val="95AB25"/>
    <a:srgbClr val="BC5500"/>
    <a:srgbClr val="C45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660"/>
  </p:normalViewPr>
  <p:slideViewPr>
    <p:cSldViewPr>
      <p:cViewPr varScale="1">
        <p:scale>
          <a:sx n="109" d="100"/>
          <a:sy n="109" d="100"/>
        </p:scale>
        <p:origin x="558" y="102"/>
      </p:cViewPr>
      <p:guideLst>
        <p:guide orient="horz" pos="2160"/>
        <p:guide pos="3839"/>
      </p:guideLst>
    </p:cSldViewPr>
  </p:slideViewPr>
  <p:notesTextViewPr>
    <p:cViewPr>
      <p:scale>
        <a:sx n="1" d="1"/>
        <a:sy n="1" d="1"/>
      </p:scale>
      <p:origin x="0" y="-126"/>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B4EDC-59C0-49C7-8ADA-5A781B329E02}" type="datetimeFigureOut">
              <a:rPr lang="en-US"/>
              <a:t>9/25/2017</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429053-DC2A-4342-ADD4-2FD729D91E2C}" type="slidenum">
              <a:rPr/>
              <a:t>‹#›</a:t>
            </a:fld>
            <a:endParaRPr dirty="0"/>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8D46A-B586-417D-BFBD-8C8FE0AAF762}" type="datetimeFigureOut">
              <a:rPr lang="en-US"/>
              <a:t>9/25/2017</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A5BD7-F043-4D1B-AA17-CD412FC534DE}" type="slidenum">
              <a:rPr/>
              <a:t>‹#›</a:t>
            </a:fld>
            <a:endParaRPr dirty="0"/>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notes are designed</a:t>
            </a:r>
            <a:r>
              <a:rPr lang="en-US" baseline="0" dirty="0" smtClean="0"/>
              <a:t> for staff to use at work or at home. Some slides have been made generic to protect information.</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a:t>
            </a:fld>
            <a:endParaRPr lang="en-US" dirty="0"/>
          </a:p>
        </p:txBody>
      </p:sp>
    </p:spTree>
    <p:extLst>
      <p:ext uri="{BB962C8B-B14F-4D97-AF65-F5344CB8AC3E}">
        <p14:creationId xmlns:p14="http://schemas.microsoft.com/office/powerpoint/2010/main" val="1716321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can highlight a specific incident that had</a:t>
            </a:r>
            <a:r>
              <a:rPr lang="en-US" baseline="0" dirty="0" smtClean="0"/>
              <a:t> a direct impact on your environment, list it here.</a:t>
            </a:r>
          </a:p>
          <a:p>
            <a:endParaRPr lang="en-US" baseline="0" dirty="0" smtClean="0"/>
          </a:p>
          <a:p>
            <a:r>
              <a:rPr lang="en-US" baseline="0" dirty="0" err="1" smtClean="0"/>
              <a:t>WannaCry’s</a:t>
            </a:r>
            <a:r>
              <a:rPr lang="en-US" baseline="0" dirty="0" smtClean="0"/>
              <a:t> exploit not only highlights how a single action by a user can affect (and infect) everyone else. It also makes a strong point for keeping </a:t>
            </a:r>
            <a:r>
              <a:rPr lang="en-US" baseline="0" dirty="0" err="1" smtClean="0"/>
              <a:t>itmes</a:t>
            </a:r>
            <a:r>
              <a:rPr lang="en-US" baseline="0" dirty="0" smtClean="0"/>
              <a:t> up to date.</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2</a:t>
            </a:fld>
            <a:endParaRPr lang="en-US" dirty="0"/>
          </a:p>
        </p:txBody>
      </p:sp>
    </p:spTree>
    <p:extLst>
      <p:ext uri="{BB962C8B-B14F-4D97-AF65-F5344CB8AC3E}">
        <p14:creationId xmlns:p14="http://schemas.microsoft.com/office/powerpoint/2010/main" val="1343271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 an important account (like</a:t>
            </a:r>
            <a:r>
              <a:rPr lang="en-US" baseline="0" dirty="0" smtClean="0"/>
              <a:t> a personal email).  I say something like, “If I wanted access to your bank account, I may only need access to your email account.”</a:t>
            </a:r>
            <a:endParaRPr lang="en-US" dirty="0" smtClean="0"/>
          </a:p>
          <a:p>
            <a:r>
              <a:rPr lang="en-US" dirty="0" smtClean="0"/>
              <a:t>MFA will sound scary to non-techs</a:t>
            </a:r>
            <a:r>
              <a:rPr lang="en-US" baseline="0" dirty="0" smtClean="0"/>
              <a:t> but most people already use it through online banking. </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3</a:t>
            </a:fld>
            <a:endParaRPr lang="en-US" dirty="0"/>
          </a:p>
        </p:txBody>
      </p:sp>
    </p:spTree>
    <p:extLst>
      <p:ext uri="{BB962C8B-B14F-4D97-AF65-F5344CB8AC3E}">
        <p14:creationId xmlns:p14="http://schemas.microsoft.com/office/powerpoint/2010/main" val="3837455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first slide that your staff can immediately use.  A lot of your staff probably do not know what locking a computer is or how to do it. In the past, we encouraged staff to play harmless pranks on other staff members if they did not lock their computer. Things like swapping the left/right mouse buttons or taking a screenshot of the desktop – hiding all of the desktop files – and setting that screenshot as the desktop background. </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4</a:t>
            </a:fld>
            <a:endParaRPr lang="en-US" dirty="0"/>
          </a:p>
        </p:txBody>
      </p:sp>
    </p:spTree>
    <p:extLst>
      <p:ext uri="{BB962C8B-B14F-4D97-AF65-F5344CB8AC3E}">
        <p14:creationId xmlns:p14="http://schemas.microsoft.com/office/powerpoint/2010/main" val="382479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Feel free to use your</a:t>
            </a:r>
            <a:r>
              <a:rPr lang="en-US" baseline="0" dirty="0" smtClean="0"/>
              <a:t> best sports announcer voice on this slide. </a:t>
            </a:r>
            <a:r>
              <a:rPr lang="en-US" baseline="0" dirty="0" smtClean="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5</a:t>
            </a:fld>
            <a:endParaRPr lang="en-US" dirty="0"/>
          </a:p>
        </p:txBody>
      </p:sp>
    </p:spTree>
    <p:extLst>
      <p:ext uri="{BB962C8B-B14F-4D97-AF65-F5344CB8AC3E}">
        <p14:creationId xmlns:p14="http://schemas.microsoft.com/office/powerpoint/2010/main" val="1228602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Skip the explanation of</a:t>
            </a:r>
            <a:r>
              <a:rPr lang="en-US" baseline="0" dirty="0" smtClean="0"/>
              <a:t> entropy but show how much harder the passphrase is to guess.</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6</a:t>
            </a:fld>
            <a:endParaRPr lang="en-US" dirty="0"/>
          </a:p>
        </p:txBody>
      </p:sp>
    </p:spTree>
    <p:extLst>
      <p:ext uri="{BB962C8B-B14F-4D97-AF65-F5344CB8AC3E}">
        <p14:creationId xmlns:p14="http://schemas.microsoft.com/office/powerpoint/2010/main" val="1444917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know that staff will not use unique passwords for every service that they use so</a:t>
            </a:r>
            <a:r>
              <a:rPr lang="en-US" baseline="0" dirty="0" smtClean="0"/>
              <a:t> I try to really stress unique passwords for important accounts.</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7</a:t>
            </a:fld>
            <a:endParaRPr lang="en-US" dirty="0"/>
          </a:p>
        </p:txBody>
      </p:sp>
    </p:spTree>
    <p:extLst>
      <p:ext uri="{BB962C8B-B14F-4D97-AF65-F5344CB8AC3E}">
        <p14:creationId xmlns:p14="http://schemas.microsoft.com/office/powerpoint/2010/main" val="2868044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Caution</a:t>
            </a:r>
            <a:r>
              <a:rPr lang="en-US" baseline="0" dirty="0" smtClean="0"/>
              <a:t> your staff not to go to strange websites and enter their passwords just because someone told them so. </a:t>
            </a:r>
          </a:p>
          <a:p>
            <a:endParaRPr lang="en-US" baseline="0" dirty="0" smtClean="0"/>
          </a:p>
          <a:p>
            <a:r>
              <a:rPr lang="en-US" baseline="0" dirty="0" smtClean="0"/>
              <a:t>Prepare for your staff to act like kids for 5 minutes as they try to figure out who has the hardest to guess password. </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8</a:t>
            </a:fld>
            <a:endParaRPr lang="en-US" dirty="0"/>
          </a:p>
        </p:txBody>
      </p:sp>
    </p:spTree>
    <p:extLst>
      <p:ext uri="{BB962C8B-B14F-4D97-AF65-F5344CB8AC3E}">
        <p14:creationId xmlns:p14="http://schemas.microsoft.com/office/powerpoint/2010/main" val="3479839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want to deploy</a:t>
            </a:r>
            <a:r>
              <a:rPr lang="en-US" baseline="0" dirty="0" smtClean="0"/>
              <a:t> Keepass in your environment, use the command line: KeePass.exe /</a:t>
            </a:r>
            <a:r>
              <a:rPr lang="en-US" baseline="0" dirty="0" err="1" smtClean="0"/>
              <a:t>verysilent</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9</a:t>
            </a:fld>
            <a:endParaRPr lang="en-US" dirty="0"/>
          </a:p>
        </p:txBody>
      </p:sp>
    </p:spTree>
    <p:extLst>
      <p:ext uri="{BB962C8B-B14F-4D97-AF65-F5344CB8AC3E}">
        <p14:creationId xmlns:p14="http://schemas.microsoft.com/office/powerpoint/2010/main" val="1329023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 want to show a password manager, do so here. Either put in a few screenshots or jump to a live demo. In our environment, I like to show how Keepass can be used to manage employee benefit passwords. Around Oct/Nov, staff have to try and remember their health/benefit credentials. These credentials expire after 6 months so staff have to immediately change their password after logging in. Keepass looks really impressive when three clicks can take me to the benefit website and automatically log me in. Two more clicks and I have a new generated password saved.</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10</a:t>
            </a:fld>
            <a:endParaRPr lang="en-US" dirty="0"/>
          </a:p>
        </p:txBody>
      </p:sp>
    </p:spTree>
    <p:extLst>
      <p:ext uri="{BB962C8B-B14F-4D97-AF65-F5344CB8AC3E}">
        <p14:creationId xmlns:p14="http://schemas.microsoft.com/office/powerpoint/2010/main" val="1990641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 work in a small town. As a fun show of hands experiment, I like to ask how many of them were born here</a:t>
            </a:r>
            <a:r>
              <a:rPr lang="en-US" baseline="0" dirty="0" smtClean="0"/>
              <a:t>, went to school in this town, or met their spouse in this town. After most of their hands are up, I like to also ask how many have a security question asking where you were born, went to school, or met your spouse.</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11</a:t>
            </a:fld>
            <a:endParaRPr lang="en-US" dirty="0"/>
          </a:p>
        </p:txBody>
      </p:sp>
    </p:spTree>
    <p:extLst>
      <p:ext uri="{BB962C8B-B14F-4D97-AF65-F5344CB8AC3E}">
        <p14:creationId xmlns:p14="http://schemas.microsoft.com/office/powerpoint/2010/main" val="4180618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whole slide can be boiled down to the word</a:t>
            </a:r>
            <a:r>
              <a:rPr lang="en-US" baseline="0" dirty="0" smtClean="0"/>
              <a:t> </a:t>
            </a:r>
            <a:r>
              <a:rPr lang="en-US" i="1" baseline="0" dirty="0" smtClean="0"/>
              <a:t>legitimate</a:t>
            </a:r>
            <a:r>
              <a:rPr lang="en-US" i="0" baseline="0" dirty="0" smtClean="0"/>
              <a:t>. </a:t>
            </a:r>
          </a:p>
          <a:p>
            <a:endParaRPr lang="en-US" i="0" baseline="0" dirty="0" smtClean="0"/>
          </a:p>
          <a:p>
            <a:r>
              <a:rPr lang="en-US" i="0" baseline="0" dirty="0" smtClean="0"/>
              <a:t>The attachments part is a great place to talk </a:t>
            </a:r>
            <a:r>
              <a:rPr lang="en-US" i="0" baseline="0" smtClean="0"/>
              <a:t>about malware.</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12</a:t>
            </a:fld>
            <a:endParaRPr lang="en-US" dirty="0"/>
          </a:p>
        </p:txBody>
      </p:sp>
    </p:spTree>
    <p:extLst>
      <p:ext uri="{BB962C8B-B14F-4D97-AF65-F5344CB8AC3E}">
        <p14:creationId xmlns:p14="http://schemas.microsoft.com/office/powerpoint/2010/main" val="4061792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email address is not theUPSstore.com</a:t>
            </a:r>
            <a:r>
              <a:rPr lang="en-US" baseline="0" dirty="0" smtClean="0"/>
              <a:t> but rather theUPstore.com</a:t>
            </a:r>
          </a:p>
          <a:p>
            <a:r>
              <a:rPr lang="en-US" baseline="0" dirty="0" smtClean="0"/>
              <a:t>Note that the URL is not redirected to UPS.com.</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13</a:t>
            </a:fld>
            <a:endParaRPr lang="en-US" dirty="0"/>
          </a:p>
        </p:txBody>
      </p:sp>
    </p:spTree>
    <p:extLst>
      <p:ext uri="{BB962C8B-B14F-4D97-AF65-F5344CB8AC3E}">
        <p14:creationId xmlns:p14="http://schemas.microsoft.com/office/powerpoint/2010/main" val="2103366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prefer calling single use email addresses </a:t>
            </a:r>
            <a:r>
              <a:rPr lang="en-US" i="1" baseline="0" dirty="0" smtClean="0"/>
              <a:t>burner email addresses</a:t>
            </a:r>
            <a:r>
              <a:rPr lang="en-US" i="0" baseline="0" dirty="0" smtClean="0"/>
              <a:t> instead. It makes me feel like a spy.</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15</a:t>
            </a:fld>
            <a:endParaRPr lang="en-US" dirty="0"/>
          </a:p>
        </p:txBody>
      </p:sp>
    </p:spTree>
    <p:extLst>
      <p:ext uri="{BB962C8B-B14F-4D97-AF65-F5344CB8AC3E}">
        <p14:creationId xmlns:p14="http://schemas.microsoft.com/office/powerpoint/2010/main" val="2108870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Nothing like</a:t>
            </a:r>
            <a:r>
              <a:rPr lang="en-US" baseline="0" dirty="0" smtClean="0"/>
              <a:t> a good comic to teach security.</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16</a:t>
            </a:fld>
            <a:endParaRPr lang="en-US" dirty="0"/>
          </a:p>
        </p:txBody>
      </p:sp>
    </p:spTree>
    <p:extLst>
      <p:ext uri="{BB962C8B-B14F-4D97-AF65-F5344CB8AC3E}">
        <p14:creationId xmlns:p14="http://schemas.microsoft.com/office/powerpoint/2010/main" val="1381431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can, find a legitimate</a:t>
            </a:r>
            <a:r>
              <a:rPr lang="en-US" baseline="0" dirty="0" smtClean="0"/>
              <a:t> website with a lot of ads. Show the before/after view of the website. Nytimes.com and WSJ.com both make good examples.</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17</a:t>
            </a:fld>
            <a:endParaRPr lang="en-US" dirty="0"/>
          </a:p>
        </p:txBody>
      </p:sp>
    </p:spTree>
    <p:extLst>
      <p:ext uri="{BB962C8B-B14F-4D97-AF65-F5344CB8AC3E}">
        <p14:creationId xmlns:p14="http://schemas.microsoft.com/office/powerpoint/2010/main" val="3979744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them of the guy who shared his</a:t>
            </a:r>
            <a:r>
              <a:rPr lang="en-US" baseline="0" dirty="0" smtClean="0"/>
              <a:t> cookies because he didn’t read the warning prompt. </a:t>
            </a:r>
          </a:p>
          <a:p>
            <a:endParaRPr lang="en-US" baseline="0" dirty="0" smtClean="0"/>
          </a:p>
          <a:p>
            <a:r>
              <a:rPr lang="en-US" baseline="0" dirty="0" smtClean="0"/>
              <a:t>I would have liked to jump a lot more into least </a:t>
            </a:r>
            <a:r>
              <a:rPr lang="en-US" baseline="0" dirty="0" err="1" smtClean="0"/>
              <a:t>privledged</a:t>
            </a:r>
            <a:r>
              <a:rPr lang="en-US" baseline="0" dirty="0" smtClean="0"/>
              <a:t> access (why you are not an administrator and neither am I). It was cut because of time constraints. </a:t>
            </a:r>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18</a:t>
            </a:fld>
            <a:endParaRPr lang="en-US" dirty="0"/>
          </a:p>
        </p:txBody>
      </p:sp>
    </p:spTree>
    <p:extLst>
      <p:ext uri="{BB962C8B-B14F-4D97-AF65-F5344CB8AC3E}">
        <p14:creationId xmlns:p14="http://schemas.microsoft.com/office/powerpoint/2010/main" val="337956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a:p>
        </p:txBody>
      </p:sp>
      <p:sp>
        <p:nvSpPr>
          <p:cNvPr id="22" name="Date Placeholder 21"/>
          <p:cNvSpPr>
            <a:spLocks noGrp="1"/>
          </p:cNvSpPr>
          <p:nvPr>
            <p:ph type="dt" sz="half" idx="10"/>
          </p:nvPr>
        </p:nvSpPr>
        <p:spPr/>
        <p:txBody>
          <a:bodyPr/>
          <a:lstStyle/>
          <a:p>
            <a:fld id="{F0DFD029-FB74-4578-B929-F66AA97659CA}" type="datetimeFigureOut">
              <a:rPr lang="en-US"/>
              <a:t>9/25/2017</a:t>
            </a:fld>
            <a:endParaRPr dirty="0"/>
          </a:p>
        </p:txBody>
      </p:sp>
      <p:sp>
        <p:nvSpPr>
          <p:cNvPr id="23" name="Footer Placeholder 22"/>
          <p:cNvSpPr>
            <a:spLocks noGrp="1"/>
          </p:cNvSpPr>
          <p:nvPr>
            <p:ph type="ftr" sz="quarter" idx="11"/>
          </p:nvPr>
        </p:nvSpPr>
        <p:spPr/>
        <p:txBody>
          <a:bodyPr/>
          <a:lstStyle/>
          <a:p>
            <a:endParaRPr dirty="0"/>
          </a:p>
        </p:txBody>
      </p:sp>
      <p:sp>
        <p:nvSpPr>
          <p:cNvPr id="24" name="Slide Number Placeholder 23"/>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9/25/2017</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625177" y="2209801"/>
            <a:ext cx="8938472" cy="2764335"/>
          </a:xfrm>
        </p:spPr>
        <p:txBody>
          <a:bodyPr anchor="b">
            <a:normAutofit/>
          </a:bodyPr>
          <a:lstStyle>
            <a:lvl1pPr algn="l">
              <a:defRPr sz="5400" b="0" cap="none" baseline="0"/>
            </a:lvl1pPr>
          </a:lstStyle>
          <a:p>
            <a:r>
              <a:rPr lang="en-US" smtClean="0"/>
              <a:t>Click to edit Master title style</a:t>
            </a:r>
            <a:endParaRPr/>
          </a:p>
        </p:txBody>
      </p:sp>
      <p:sp>
        <p:nvSpPr>
          <p:cNvPr id="3" name="Text Placeholder 2"/>
          <p:cNvSpPr>
            <a:spLocks noGrp="1"/>
          </p:cNvSpPr>
          <p:nvPr>
            <p:ph type="body" idx="1"/>
          </p:nvPr>
        </p:nvSpPr>
        <p:spPr>
          <a:xfrm>
            <a:off x="1625176" y="4951266"/>
            <a:ext cx="7069519" cy="1220933"/>
          </a:xfrm>
        </p:spPr>
        <p:txBody>
          <a:bodyPr anchor="t">
            <a:normAutofit/>
          </a:bodyPr>
          <a:lstStyle>
            <a:lvl1pPr marL="0" indent="0">
              <a:spcBef>
                <a:spcPts val="0"/>
              </a:spcBef>
              <a:buNone/>
              <a:defRPr sz="2800" cap="all" spc="200" baseline="0">
                <a:solidFill>
                  <a:schemeClr val="accent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DFD029-FB74-4578-B929-F66AA97659CA}" type="datetimeFigureOut">
              <a:rPr lang="en-US"/>
              <a:t>9/25/2017</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9/25/2017</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F0DFD029-FB74-4578-B929-F66AA97659CA}" type="datetimeFigureOut">
              <a:rPr lang="en-US"/>
              <a:t>9/25/2017</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0DFD029-FB74-4578-B929-F66AA97659CA}" type="datetimeFigureOut">
              <a:rPr lang="en-US"/>
              <a:t>9/25/2017</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FD029-FB74-4578-B929-F66AA97659CA}" type="datetimeFigureOut">
              <a:rPr lang="en-US"/>
              <a:t>9/25/2017</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9/25/2017</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dirty="0" smtClean="0"/>
              <a:t>Click icon to add picture</a:t>
            </a:r>
            <a:endParaRPr dirty="0"/>
          </a:p>
        </p:txBody>
      </p:sp>
      <p:sp>
        <p:nvSpPr>
          <p:cNvPr id="5" name="Date Placeholder 4"/>
          <p:cNvSpPr>
            <a:spLocks noGrp="1"/>
          </p:cNvSpPr>
          <p:nvPr>
            <p:ph type="dt" sz="half" idx="10"/>
          </p:nvPr>
        </p:nvSpPr>
        <p:spPr/>
        <p:txBody>
          <a:bodyPr/>
          <a:lstStyle/>
          <a:p>
            <a:fld id="{F0DFD029-FB74-4578-B929-F66AA97659CA}" type="datetimeFigureOut">
              <a:rPr lang="en-US"/>
              <a:t>9/25/2017</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9/25/2017</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9/25/2017</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C014DD1E-5D91-48A3-AD6D-45FBA980D106}" type="slidenum">
              <a:rPr/>
              <a:t>‹#›</a:t>
            </a:fld>
            <a:endParaRPr dirty="0"/>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F0DFD029-FB74-4578-B929-F66AA97659CA}" type="datetimeFigureOut">
              <a:rPr lang="en-US"/>
              <a:pPr/>
              <a:t>9/25/2017</a:t>
            </a:fld>
            <a:endParaRPr dirty="0"/>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dirty="0"/>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a:pPr/>
              <a:t>‹#›</a:t>
            </a:fld>
            <a:endParaRPr dirty="0"/>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owsecureismypassword.ne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ilinator.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hyperlink" Target="https://chrome.google.com/webstore/detail/ublock-origin/cjpalhdlnbpafiamejdnhcphjbkeiagm"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Security Essentials 	</a:t>
            </a:r>
            <a:endParaRPr lang="en-US" dirty="0"/>
          </a:p>
        </p:txBody>
      </p:sp>
      <p:sp>
        <p:nvSpPr>
          <p:cNvPr id="5" name="Subtitle 4"/>
          <p:cNvSpPr>
            <a:spLocks noGrp="1"/>
          </p:cNvSpPr>
          <p:nvPr>
            <p:ph type="subTitle" idx="1"/>
          </p:nvPr>
        </p:nvSpPr>
        <p:spPr>
          <a:xfrm>
            <a:off x="1625176" y="2895600"/>
            <a:ext cx="8735325" cy="1752600"/>
          </a:xfrm>
        </p:spPr>
        <p:txBody>
          <a:bodyPr>
            <a:normAutofit/>
          </a:bodyPr>
          <a:lstStyle/>
          <a:p>
            <a:r>
              <a:rPr lang="en-US" sz="2400" dirty="0" smtClean="0"/>
              <a:t>Everything you didn’t want to know and more.</a:t>
            </a:r>
          </a:p>
          <a:p>
            <a:endParaRPr lang="en-US" sz="2400" dirty="0"/>
          </a:p>
          <a:p>
            <a:endParaRPr lang="en-US" sz="2400" dirty="0" smtClean="0"/>
          </a:p>
        </p:txBody>
      </p:sp>
    </p:spTree>
    <p:extLst>
      <p:ext uri="{BB962C8B-B14F-4D97-AF65-F5344CB8AC3E}">
        <p14:creationId xmlns:p14="http://schemas.microsoft.com/office/powerpoint/2010/main" val="13322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360501" cy="1223963"/>
          </a:xfrm>
        </p:spPr>
        <p:txBody>
          <a:bodyPr/>
          <a:lstStyle/>
          <a:p>
            <a:r>
              <a:rPr lang="en-US" dirty="0" smtClean="0"/>
              <a:t>Why is security important?</a:t>
            </a:r>
            <a:endParaRPr lang="en-US" dirty="0"/>
          </a:p>
        </p:txBody>
      </p:sp>
      <p:sp>
        <p:nvSpPr>
          <p:cNvPr id="3" name="Content Placeholder 2"/>
          <p:cNvSpPr>
            <a:spLocks noGrp="1"/>
          </p:cNvSpPr>
          <p:nvPr>
            <p:ph sz="half" idx="1"/>
          </p:nvPr>
        </p:nvSpPr>
        <p:spPr>
          <a:xfrm>
            <a:off x="1065212" y="1752600"/>
            <a:ext cx="5078677" cy="4465320"/>
          </a:xfrm>
        </p:spPr>
        <p:txBody>
          <a:bodyPr>
            <a:normAutofit/>
          </a:bodyPr>
          <a:lstStyle/>
          <a:p>
            <a:r>
              <a:rPr lang="en-US" dirty="0" smtClean="0"/>
              <a:t>A single compromised account can affect everyone else.</a:t>
            </a:r>
          </a:p>
          <a:p>
            <a:pPr marL="377886" lvl="1" indent="0">
              <a:buNone/>
            </a:pPr>
            <a:endParaRPr lang="en-US" dirty="0" smtClean="0"/>
          </a:p>
          <a:p>
            <a:pPr lvl="1"/>
            <a:r>
              <a:rPr lang="en-US" dirty="0" smtClean="0"/>
              <a:t>05/17/17 Google Docs </a:t>
            </a:r>
          </a:p>
          <a:p>
            <a:pPr lvl="1"/>
            <a:endParaRPr lang="en-US" dirty="0" smtClean="0"/>
          </a:p>
          <a:p>
            <a:pPr lvl="1"/>
            <a:r>
              <a:rPr lang="en-US" dirty="0" smtClean="0"/>
              <a:t>WannaCry ransomware</a:t>
            </a:r>
            <a:endParaRPr lang="en-US" dirty="0"/>
          </a:p>
        </p:txBody>
      </p:sp>
      <p:pic>
        <p:nvPicPr>
          <p:cNvPr id="5" name="Content Placeholder 4"/>
          <p:cNvPicPr>
            <a:picLocks noGrp="1" noChangeAspect="1"/>
          </p:cNvPicPr>
          <p:nvPr>
            <p:ph sz="half" idx="2"/>
          </p:nvPr>
        </p:nvPicPr>
        <p:blipFill>
          <a:blip r:embed="rId3"/>
          <a:stretch>
            <a:fillRect/>
          </a:stretch>
        </p:blipFill>
        <p:spPr>
          <a:xfrm>
            <a:off x="6544469" y="2120106"/>
            <a:ext cx="5349318" cy="3899694"/>
          </a:xfrm>
          <a:prstGeom prst="rect">
            <a:avLst/>
          </a:prstGeom>
        </p:spPr>
      </p:pic>
    </p:spTree>
    <p:extLst>
      <p:ext uri="{BB962C8B-B14F-4D97-AF65-F5344CB8AC3E}">
        <p14:creationId xmlns:p14="http://schemas.microsoft.com/office/powerpoint/2010/main" val="302928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your account important?</a:t>
            </a:r>
            <a:endParaRPr lang="en-US" dirty="0"/>
          </a:p>
        </p:txBody>
      </p:sp>
      <p:sp>
        <p:nvSpPr>
          <p:cNvPr id="3" name="Content Placeholder 2"/>
          <p:cNvSpPr>
            <a:spLocks noGrp="1"/>
          </p:cNvSpPr>
          <p:nvPr>
            <p:ph idx="1"/>
          </p:nvPr>
        </p:nvSpPr>
        <p:spPr/>
        <p:txBody>
          <a:bodyPr/>
          <a:lstStyle/>
          <a:p>
            <a:r>
              <a:rPr lang="en-US" dirty="0" smtClean="0"/>
              <a:t>Your account is an extension of you.</a:t>
            </a:r>
          </a:p>
          <a:p>
            <a:pPr lvl="1"/>
            <a:r>
              <a:rPr lang="en-US" dirty="0" smtClean="0"/>
              <a:t>People trust items from your account.</a:t>
            </a:r>
          </a:p>
          <a:p>
            <a:pPr lvl="1"/>
            <a:r>
              <a:rPr lang="en-US" dirty="0" smtClean="0"/>
              <a:t>Safeguards can be bypassed with your account.</a:t>
            </a:r>
          </a:p>
          <a:p>
            <a:pPr lvl="1"/>
            <a:endParaRPr lang="en-US" dirty="0" smtClean="0"/>
          </a:p>
          <a:p>
            <a:r>
              <a:rPr lang="en-US" dirty="0" smtClean="0"/>
              <a:t>Some accounts are more important than others.</a:t>
            </a:r>
          </a:p>
          <a:p>
            <a:pPr lvl="1"/>
            <a:r>
              <a:rPr lang="en-US" dirty="0" smtClean="0"/>
              <a:t>Any account that can log into multiple services or reset logons.</a:t>
            </a:r>
          </a:p>
          <a:p>
            <a:pPr lvl="2"/>
            <a:r>
              <a:rPr lang="en-US" sz="1600" dirty="0" smtClean="0"/>
              <a:t>EX: An email account that can reset your online banking password is very important.</a:t>
            </a:r>
          </a:p>
          <a:p>
            <a:pPr lvl="1"/>
            <a:r>
              <a:rPr lang="en-US" sz="2200" dirty="0" smtClean="0"/>
              <a:t>Consider using multifactor authentication (MFA) for these accounts.</a:t>
            </a:r>
            <a:endParaRPr lang="en-US" sz="1800" dirty="0" smtClean="0"/>
          </a:p>
          <a:p>
            <a:pPr lvl="2"/>
            <a:r>
              <a:rPr lang="en-US" sz="1800" dirty="0" smtClean="0"/>
              <a:t>password + phone code/authentication application</a:t>
            </a:r>
          </a:p>
          <a:p>
            <a:endParaRPr lang="en-US" dirty="0"/>
          </a:p>
          <a:p>
            <a:pPr lvl="1"/>
            <a:endParaRPr lang="en-US" dirty="0" smtClean="0"/>
          </a:p>
          <a:p>
            <a:pPr lvl="1"/>
            <a:endParaRPr lang="en-US" dirty="0"/>
          </a:p>
        </p:txBody>
      </p:sp>
    </p:spTree>
    <p:extLst>
      <p:ext uri="{BB962C8B-B14F-4D97-AF65-F5344CB8AC3E}">
        <p14:creationId xmlns:p14="http://schemas.microsoft.com/office/powerpoint/2010/main" val="731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Locking and Signing Out</a:t>
            </a:r>
            <a:endParaRPr lang="en-US" dirty="0"/>
          </a:p>
        </p:txBody>
      </p:sp>
      <p:sp>
        <p:nvSpPr>
          <p:cNvPr id="3" name="Content Placeholder 2"/>
          <p:cNvSpPr>
            <a:spLocks noGrp="1"/>
          </p:cNvSpPr>
          <p:nvPr>
            <p:ph idx="1"/>
          </p:nvPr>
        </p:nvSpPr>
        <p:spPr/>
        <p:txBody>
          <a:bodyPr/>
          <a:lstStyle/>
          <a:p>
            <a:r>
              <a:rPr lang="en-US" dirty="0" smtClean="0"/>
              <a:t>Locking your computer is a pause button.</a:t>
            </a:r>
          </a:p>
          <a:p>
            <a:pPr lvl="1"/>
            <a:r>
              <a:rPr lang="en-US" dirty="0" smtClean="0"/>
              <a:t>When leaving your computer temporarily, always lock it.</a:t>
            </a:r>
          </a:p>
          <a:p>
            <a:pPr lvl="1"/>
            <a:r>
              <a:rPr lang="en-US" dirty="0" smtClean="0"/>
              <a:t>Shortcut: Windows Key (Flag button) + L button</a:t>
            </a:r>
          </a:p>
          <a:p>
            <a:pPr lvl="2"/>
            <a:r>
              <a:rPr lang="en-US" dirty="0" smtClean="0"/>
              <a:t>Try this now.</a:t>
            </a:r>
          </a:p>
          <a:p>
            <a:pPr lvl="1"/>
            <a:endParaRPr lang="en-US" dirty="0"/>
          </a:p>
          <a:p>
            <a:r>
              <a:rPr lang="en-US" dirty="0" smtClean="0"/>
              <a:t>Signing out is a stop button.</a:t>
            </a:r>
          </a:p>
          <a:p>
            <a:pPr lvl="1"/>
            <a:r>
              <a:rPr lang="en-US" dirty="0" smtClean="0"/>
              <a:t>When leaving your computer for the day, sign out.</a:t>
            </a:r>
          </a:p>
          <a:p>
            <a:pPr lvl="1"/>
            <a:r>
              <a:rPr lang="en-US" dirty="0" smtClean="0"/>
              <a:t>When using a public computer, sign out of the service and close any opened programs.</a:t>
            </a:r>
          </a:p>
        </p:txBody>
      </p:sp>
    </p:spTree>
    <p:extLst>
      <p:ext uri="{BB962C8B-B14F-4D97-AF65-F5344CB8AC3E}">
        <p14:creationId xmlns:p14="http://schemas.microsoft.com/office/powerpoint/2010/main" val="150697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Password </a:t>
            </a:r>
            <a:r>
              <a:rPr lang="en-US" dirty="0" err="1" smtClean="0"/>
              <a:t>Smackdown</a:t>
            </a:r>
            <a:endParaRPr lang="en-US" dirty="0"/>
          </a:p>
        </p:txBody>
      </p:sp>
      <p:sp>
        <p:nvSpPr>
          <p:cNvPr id="3" name="Content Placeholder 2"/>
          <p:cNvSpPr>
            <a:spLocks noGrp="1"/>
          </p:cNvSpPr>
          <p:nvPr>
            <p:ph idx="1"/>
          </p:nvPr>
        </p:nvSpPr>
        <p:spPr>
          <a:xfrm>
            <a:off x="1370012" y="2209800"/>
            <a:ext cx="10360501" cy="4462272"/>
          </a:xfrm>
        </p:spPr>
        <p:txBody>
          <a:bodyPr>
            <a:normAutofit/>
          </a:bodyPr>
          <a:lstStyle/>
          <a:p>
            <a:pPr lvl="1"/>
            <a:r>
              <a:rPr lang="en-US" sz="3200" dirty="0" smtClean="0"/>
              <a:t>Tr0ub4dor&amp;3</a:t>
            </a:r>
          </a:p>
          <a:p>
            <a:pPr marL="682633" lvl="2" indent="0">
              <a:buNone/>
            </a:pPr>
            <a:r>
              <a:rPr lang="en-US" sz="2800" dirty="0" smtClean="0"/>
              <a:t>vs</a:t>
            </a:r>
          </a:p>
          <a:p>
            <a:pPr lvl="1"/>
            <a:r>
              <a:rPr lang="en-US" sz="3200" dirty="0" err="1" smtClean="0"/>
              <a:t>correcthorsebatterystaple</a:t>
            </a:r>
            <a:endParaRPr lang="en-US" sz="3200" dirty="0" smtClean="0"/>
          </a:p>
          <a:p>
            <a:pPr lvl="1"/>
            <a:endParaRPr lang="en-US" sz="3200" dirty="0" smtClean="0"/>
          </a:p>
          <a:p>
            <a:pPr lvl="2"/>
            <a:r>
              <a:rPr lang="en-US" sz="2800" dirty="0" smtClean="0"/>
              <a:t>Which password is easier to remember?</a:t>
            </a:r>
          </a:p>
          <a:p>
            <a:pPr lvl="2"/>
            <a:r>
              <a:rPr lang="en-US" sz="2800" dirty="0" smtClean="0"/>
              <a:t>Which password is harder to guess?</a:t>
            </a:r>
            <a:endParaRPr lang="en-US" sz="2800" dirty="0"/>
          </a:p>
        </p:txBody>
      </p:sp>
    </p:spTree>
    <p:extLst>
      <p:ext uri="{BB962C8B-B14F-4D97-AF65-F5344CB8AC3E}">
        <p14:creationId xmlns:p14="http://schemas.microsoft.com/office/powerpoint/2010/main" val="330085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3812" y="6019800"/>
            <a:ext cx="10360501" cy="660403"/>
          </a:xfrm>
        </p:spPr>
        <p:txBody>
          <a:bodyPr>
            <a:normAutofit fontScale="85000" lnSpcReduction="20000"/>
          </a:bodyPr>
          <a:lstStyle/>
          <a:p>
            <a:pPr marL="0" indent="0">
              <a:buNone/>
            </a:pPr>
            <a:r>
              <a:rPr lang="en-US" dirty="0" smtClean="0"/>
              <a:t>Through 20 years of effort, we’ve trained everyone to use passwords that are hard for humans to remember, but easy for computers to guess.</a:t>
            </a:r>
            <a:endParaRPr lang="en-US" dirty="0"/>
          </a:p>
        </p:txBody>
      </p:sp>
      <p:pic>
        <p:nvPicPr>
          <p:cNvPr id="4" name="Content Placeholder 5"/>
          <p:cNvPicPr>
            <a:picLocks noChangeAspect="1"/>
          </p:cNvPicPr>
          <p:nvPr/>
        </p:nvPicPr>
        <p:blipFill>
          <a:blip r:embed="rId3"/>
          <a:stretch>
            <a:fillRect/>
          </a:stretch>
        </p:blipFill>
        <p:spPr>
          <a:xfrm>
            <a:off x="2284412" y="152400"/>
            <a:ext cx="7772400" cy="5622737"/>
          </a:xfrm>
          <a:prstGeom prst="rect">
            <a:avLst/>
          </a:prstGeom>
        </p:spPr>
      </p:pic>
    </p:spTree>
    <p:extLst>
      <p:ext uri="{BB962C8B-B14F-4D97-AF65-F5344CB8AC3E}">
        <p14:creationId xmlns:p14="http://schemas.microsoft.com/office/powerpoint/2010/main" val="200726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Strong Memorable Passwords</a:t>
            </a:r>
            <a:endParaRPr lang="en-US" dirty="0"/>
          </a:p>
        </p:txBody>
      </p:sp>
      <p:sp>
        <p:nvSpPr>
          <p:cNvPr id="4" name="Content Placeholder 3"/>
          <p:cNvSpPr>
            <a:spLocks noGrp="1"/>
          </p:cNvSpPr>
          <p:nvPr>
            <p:ph idx="1"/>
          </p:nvPr>
        </p:nvSpPr>
        <p:spPr/>
        <p:txBody>
          <a:bodyPr>
            <a:normAutofit/>
          </a:bodyPr>
          <a:lstStyle/>
          <a:p>
            <a:r>
              <a:rPr lang="en-US" dirty="0" smtClean="0"/>
              <a:t>Length is better than complexity.</a:t>
            </a:r>
          </a:p>
          <a:p>
            <a:r>
              <a:rPr lang="en-US" dirty="0" smtClean="0"/>
              <a:t>String random words together to create a passphrase.</a:t>
            </a:r>
          </a:p>
          <a:p>
            <a:pPr marL="0" indent="0">
              <a:buNone/>
            </a:pPr>
            <a:endParaRPr lang="en-US" dirty="0"/>
          </a:p>
          <a:p>
            <a:r>
              <a:rPr lang="en-US" dirty="0" smtClean="0"/>
              <a:t>Use unique passwords (especially for important accounts).</a:t>
            </a:r>
          </a:p>
          <a:p>
            <a:r>
              <a:rPr lang="en-US" dirty="0" smtClean="0"/>
              <a:t>Keep your passwords private.</a:t>
            </a:r>
            <a:endParaRPr lang="en-US" dirty="0"/>
          </a:p>
        </p:txBody>
      </p:sp>
    </p:spTree>
    <p:extLst>
      <p:ext uri="{BB962C8B-B14F-4D97-AF65-F5344CB8AC3E}">
        <p14:creationId xmlns:p14="http://schemas.microsoft.com/office/powerpoint/2010/main" val="343607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Turn – Playing with Password Strength</a:t>
            </a:r>
            <a:endParaRPr lang="en-US" dirty="0"/>
          </a:p>
        </p:txBody>
      </p:sp>
      <p:sp>
        <p:nvSpPr>
          <p:cNvPr id="3" name="Content Placeholder 2"/>
          <p:cNvSpPr>
            <a:spLocks noGrp="1"/>
          </p:cNvSpPr>
          <p:nvPr>
            <p:ph idx="1"/>
          </p:nvPr>
        </p:nvSpPr>
        <p:spPr/>
        <p:txBody>
          <a:bodyPr/>
          <a:lstStyle/>
          <a:p>
            <a:r>
              <a:rPr lang="en-US" dirty="0" smtClean="0"/>
              <a:t>Open </a:t>
            </a:r>
            <a:r>
              <a:rPr lang="en-US" dirty="0"/>
              <a:t>a web browser and head to: </a:t>
            </a:r>
            <a:r>
              <a:rPr lang="en-US" dirty="0">
                <a:hlinkClick r:id="rId3"/>
              </a:rPr>
              <a:t>https://howsecureismypassword.net</a:t>
            </a:r>
            <a:r>
              <a:rPr lang="en-US" dirty="0" smtClean="0">
                <a:hlinkClick r:id="rId3"/>
              </a:rPr>
              <a:t>/</a:t>
            </a:r>
            <a:endParaRPr lang="en-US" dirty="0" smtClean="0"/>
          </a:p>
          <a:p>
            <a:endParaRPr lang="en-US" dirty="0" smtClean="0"/>
          </a:p>
          <a:p>
            <a:r>
              <a:rPr lang="en-US" dirty="0" smtClean="0"/>
              <a:t>Try out a few passwords that you have used in the past to see their password strength.</a:t>
            </a:r>
          </a:p>
          <a:p>
            <a:endParaRPr lang="en-US" dirty="0" smtClean="0"/>
          </a:p>
          <a:p>
            <a:r>
              <a:rPr lang="en-US" dirty="0" smtClean="0"/>
              <a:t>How much of a difference does length make to the strength of a password? Try a 12 character vs a 13 character password.</a:t>
            </a:r>
            <a:endParaRPr lang="en-US" dirty="0"/>
          </a:p>
        </p:txBody>
      </p:sp>
    </p:spTree>
    <p:extLst>
      <p:ext uri="{BB962C8B-B14F-4D97-AF65-F5344CB8AC3E}">
        <p14:creationId xmlns:p14="http://schemas.microsoft.com/office/powerpoint/2010/main" val="348660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stop forgetting passwords.</a:t>
            </a:r>
            <a:endParaRPr lang="en-US" dirty="0"/>
          </a:p>
        </p:txBody>
      </p:sp>
      <p:sp>
        <p:nvSpPr>
          <p:cNvPr id="3" name="Content Placeholder 2"/>
          <p:cNvSpPr>
            <a:spLocks noGrp="1"/>
          </p:cNvSpPr>
          <p:nvPr>
            <p:ph idx="1"/>
          </p:nvPr>
        </p:nvSpPr>
        <p:spPr/>
        <p:txBody>
          <a:bodyPr/>
          <a:lstStyle/>
          <a:p>
            <a:r>
              <a:rPr lang="en-US" dirty="0" smtClean="0"/>
              <a:t>Password managers remember account information for you.</a:t>
            </a:r>
          </a:p>
          <a:p>
            <a:r>
              <a:rPr lang="en-US" dirty="0" smtClean="0"/>
              <a:t>These are secured through a single important password + something else (MFA).</a:t>
            </a:r>
          </a:p>
          <a:p>
            <a:r>
              <a:rPr lang="en-US" dirty="0" smtClean="0"/>
              <a:t>Accessible across devices – pull up passwords on your phone.</a:t>
            </a:r>
          </a:p>
          <a:p>
            <a:r>
              <a:rPr lang="en-US" dirty="0" smtClean="0"/>
              <a:t>Two good choices: Keepass and Lastpass</a:t>
            </a:r>
          </a:p>
          <a:p>
            <a:endParaRPr lang="en-US" dirty="0"/>
          </a:p>
        </p:txBody>
      </p:sp>
    </p:spTree>
    <p:extLst>
      <p:ext uri="{BB962C8B-B14F-4D97-AF65-F5344CB8AC3E}">
        <p14:creationId xmlns:p14="http://schemas.microsoft.com/office/powerpoint/2010/main" val="174414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a password manager</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45913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Protecting Your Accounts from Unauthorized Resets</a:t>
            </a:r>
            <a:endParaRPr lang="en-US" dirty="0"/>
          </a:p>
        </p:txBody>
      </p:sp>
      <p:sp>
        <p:nvSpPr>
          <p:cNvPr id="3" name="Content Placeholder 2"/>
          <p:cNvSpPr>
            <a:spLocks noGrp="1"/>
          </p:cNvSpPr>
          <p:nvPr>
            <p:ph sz="half" idx="1"/>
          </p:nvPr>
        </p:nvSpPr>
        <p:spPr>
          <a:xfrm>
            <a:off x="1218882" y="1706880"/>
            <a:ext cx="7390130" cy="4465320"/>
          </a:xfrm>
        </p:spPr>
        <p:txBody>
          <a:bodyPr>
            <a:normAutofit lnSpcReduction="10000"/>
          </a:bodyPr>
          <a:lstStyle/>
          <a:p>
            <a:r>
              <a:rPr lang="en-US" dirty="0" smtClean="0"/>
              <a:t>Keep contact information up to date on accounts.</a:t>
            </a:r>
          </a:p>
          <a:p>
            <a:r>
              <a:rPr lang="en-US" dirty="0" smtClean="0"/>
              <a:t>Make security questions hard to guess but easy to answer.</a:t>
            </a:r>
          </a:p>
          <a:p>
            <a:pPr lvl="1"/>
            <a:r>
              <a:rPr lang="en-US" dirty="0" smtClean="0"/>
              <a:t>Examples</a:t>
            </a:r>
          </a:p>
          <a:p>
            <a:pPr lvl="2"/>
            <a:r>
              <a:rPr lang="en-US" dirty="0" smtClean="0"/>
              <a:t>Always make the answers as if you were your mother.</a:t>
            </a:r>
          </a:p>
          <a:p>
            <a:pPr lvl="2"/>
            <a:r>
              <a:rPr lang="en-US" dirty="0" smtClean="0"/>
              <a:t>Always make the answers with a beginning special character.</a:t>
            </a:r>
          </a:p>
          <a:p>
            <a:pPr lvl="2"/>
            <a:r>
              <a:rPr lang="en-US" dirty="0" smtClean="0"/>
              <a:t>Always spell the answers backwards.</a:t>
            </a:r>
          </a:p>
          <a:p>
            <a:pPr lvl="2"/>
            <a:endParaRPr lang="en-US" dirty="0"/>
          </a:p>
          <a:p>
            <a:pPr lvl="2"/>
            <a:r>
              <a:rPr lang="en-US" dirty="0" smtClean="0"/>
              <a:t>This information can be stored in a password manager as well.</a:t>
            </a:r>
            <a:endParaRPr lang="en-US" dirty="0"/>
          </a:p>
        </p:txBody>
      </p:sp>
      <p:pic>
        <p:nvPicPr>
          <p:cNvPr id="4" name="Picture 3"/>
          <p:cNvPicPr>
            <a:picLocks noChangeAspect="1"/>
          </p:cNvPicPr>
          <p:nvPr/>
        </p:nvPicPr>
        <p:blipFill>
          <a:blip r:embed="rId3"/>
          <a:stretch>
            <a:fillRect/>
          </a:stretch>
        </p:blipFill>
        <p:spPr>
          <a:xfrm>
            <a:off x="8609012" y="4752975"/>
            <a:ext cx="1255271" cy="1419225"/>
          </a:xfrm>
          <a:prstGeom prst="rect">
            <a:avLst/>
          </a:prstGeom>
        </p:spPr>
      </p:pic>
    </p:spTree>
    <p:extLst>
      <p:ext uri="{BB962C8B-B14F-4D97-AF65-F5344CB8AC3E}">
        <p14:creationId xmlns:p14="http://schemas.microsoft.com/office/powerpoint/2010/main" val="386521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Detecting spam and phishing emails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Is the email from a legitimate source?</a:t>
            </a:r>
          </a:p>
          <a:p>
            <a:r>
              <a:rPr lang="en-US" dirty="0" smtClean="0"/>
              <a:t>Does the email address match the sender?</a:t>
            </a:r>
          </a:p>
          <a:p>
            <a:r>
              <a:rPr lang="en-US" dirty="0" smtClean="0"/>
              <a:t>Does the email sound legitimate?</a:t>
            </a:r>
          </a:p>
          <a:p>
            <a:r>
              <a:rPr lang="en-US" dirty="0" smtClean="0"/>
              <a:t>Are attachments expected and legitimate?</a:t>
            </a:r>
          </a:p>
          <a:p>
            <a:r>
              <a:rPr lang="en-US" dirty="0" smtClean="0"/>
              <a:t>Do links go to a legitimate location?</a:t>
            </a:r>
          </a:p>
          <a:p>
            <a:pPr lvl="1"/>
            <a:r>
              <a:rPr lang="en-US" dirty="0" smtClean="0"/>
              <a:t>Be careful of shortened URLs.</a:t>
            </a:r>
          </a:p>
          <a:p>
            <a:endParaRPr lang="en-US" dirty="0"/>
          </a:p>
          <a:p>
            <a:r>
              <a:rPr lang="en-US" dirty="0" smtClean="0"/>
              <a:t>Never send a password through email.</a:t>
            </a:r>
          </a:p>
          <a:p>
            <a:r>
              <a:rPr lang="en-US" dirty="0" smtClean="0"/>
              <a:t>When in doubt, delete.</a:t>
            </a:r>
          </a:p>
        </p:txBody>
      </p:sp>
    </p:spTree>
    <p:extLst>
      <p:ext uri="{BB962C8B-B14F-4D97-AF65-F5344CB8AC3E}">
        <p14:creationId xmlns:p14="http://schemas.microsoft.com/office/powerpoint/2010/main" val="512909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570" y="304800"/>
            <a:ext cx="10360501" cy="1223963"/>
          </a:xfrm>
        </p:spPr>
        <p:txBody>
          <a:bodyPr/>
          <a:lstStyle/>
          <a:p>
            <a:r>
              <a:rPr lang="en-US" dirty="0" smtClean="0"/>
              <a:t>A Perfect Phishing Example</a:t>
            </a:r>
            <a:endParaRPr lang="en-US" dirty="0"/>
          </a:p>
        </p:txBody>
      </p:sp>
      <p:sp>
        <p:nvSpPr>
          <p:cNvPr id="5" name="Rectangle 4"/>
          <p:cNvSpPr/>
          <p:nvPr/>
        </p:nvSpPr>
        <p:spPr>
          <a:xfrm>
            <a:off x="2894012" y="1905000"/>
            <a:ext cx="1219200" cy="228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3"/>
          <a:stretch>
            <a:fillRect/>
          </a:stretch>
        </p:blipFill>
        <p:spPr>
          <a:xfrm>
            <a:off x="1218883" y="1678351"/>
            <a:ext cx="10496550" cy="3781425"/>
          </a:xfrm>
          <a:prstGeom prst="rect">
            <a:avLst/>
          </a:prstGeom>
        </p:spPr>
      </p:pic>
    </p:spTree>
    <p:extLst>
      <p:ext uri="{BB962C8B-B14F-4D97-AF65-F5344CB8AC3E}">
        <p14:creationId xmlns:p14="http://schemas.microsoft.com/office/powerpoint/2010/main" val="3802955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Phishing Websites</a:t>
            </a:r>
            <a:endParaRPr lang="en-US" dirty="0"/>
          </a:p>
        </p:txBody>
      </p:sp>
      <p:sp>
        <p:nvSpPr>
          <p:cNvPr id="3" name="Content Placeholder 2"/>
          <p:cNvSpPr>
            <a:spLocks noGrp="1"/>
          </p:cNvSpPr>
          <p:nvPr>
            <p:ph idx="1"/>
          </p:nvPr>
        </p:nvSpPr>
        <p:spPr/>
        <p:txBody>
          <a:bodyPr/>
          <a:lstStyle/>
          <a:p>
            <a:r>
              <a:rPr lang="en-US" dirty="0" smtClean="0"/>
              <a:t>Designed to imitate a legitimate website so that you provide your account information.</a:t>
            </a:r>
          </a:p>
          <a:p>
            <a:r>
              <a:rPr lang="en-US" dirty="0" smtClean="0"/>
              <a:t>Link to phishing website is often provided in a phishing email.</a:t>
            </a:r>
          </a:p>
          <a:p>
            <a:r>
              <a:rPr lang="en-US" dirty="0" smtClean="0"/>
              <a:t>Usually paired with a sense of urgency.</a:t>
            </a:r>
          </a:p>
          <a:p>
            <a:pPr lvl="1"/>
            <a:r>
              <a:rPr lang="en-US" dirty="0" smtClean="0"/>
              <a:t>Something like “Enter your password to prevent account deletion</a:t>
            </a:r>
            <a:r>
              <a:rPr lang="en-US" dirty="0" smtClean="0"/>
              <a:t>.”</a:t>
            </a:r>
          </a:p>
          <a:p>
            <a:r>
              <a:rPr lang="en-US" dirty="0"/>
              <a:t>Check for trash before the slash</a:t>
            </a:r>
          </a:p>
          <a:p>
            <a:pPr lvl="1"/>
            <a:r>
              <a:rPr lang="en-US" dirty="0" smtClean="0"/>
              <a:t>https://</a:t>
            </a:r>
            <a:r>
              <a:rPr lang="en-US" dirty="0" smtClean="0">
                <a:solidFill>
                  <a:srgbClr val="FF0000"/>
                </a:solidFill>
              </a:rPr>
              <a:t>email.YOURWEBSITE</a:t>
            </a:r>
            <a:r>
              <a:rPr lang="en-US" dirty="0" smtClean="0"/>
              <a:t>.fakewebsite.com/passwordreset</a:t>
            </a:r>
            <a:endParaRPr lang="en-US" dirty="0"/>
          </a:p>
          <a:p>
            <a:pPr lvl="1"/>
            <a:r>
              <a:rPr lang="en-US" dirty="0" smtClean="0"/>
              <a:t>https://</a:t>
            </a:r>
            <a:r>
              <a:rPr lang="en-US" dirty="0">
                <a:solidFill>
                  <a:srgbClr val="FF0000"/>
                </a:solidFill>
              </a:rPr>
              <a:t>email.YOURWEBSITE</a:t>
            </a:r>
            <a:r>
              <a:rPr lang="en-US" dirty="0" smtClean="0"/>
              <a:t>/passwordreset</a:t>
            </a:r>
            <a:endParaRPr lang="en-US" dirty="0"/>
          </a:p>
        </p:txBody>
      </p:sp>
    </p:spTree>
    <p:extLst>
      <p:ext uri="{BB962C8B-B14F-4D97-AF65-F5344CB8AC3E}">
        <p14:creationId xmlns:p14="http://schemas.microsoft.com/office/powerpoint/2010/main" val="1861816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Cutting Out Spam</a:t>
            </a:r>
            <a:endParaRPr lang="en-US" dirty="0"/>
          </a:p>
        </p:txBody>
      </p:sp>
      <p:sp>
        <p:nvSpPr>
          <p:cNvPr id="3" name="Content Placeholder 2"/>
          <p:cNvSpPr>
            <a:spLocks noGrp="1"/>
          </p:cNvSpPr>
          <p:nvPr>
            <p:ph idx="1"/>
          </p:nvPr>
        </p:nvSpPr>
        <p:spPr/>
        <p:txBody>
          <a:bodyPr/>
          <a:lstStyle/>
          <a:p>
            <a:r>
              <a:rPr lang="en-US" dirty="0" smtClean="0"/>
              <a:t>Rarely give out your email address.</a:t>
            </a:r>
          </a:p>
          <a:p>
            <a:r>
              <a:rPr lang="en-US" dirty="0" smtClean="0"/>
              <a:t>Generate single use email addresses when an email address is </a:t>
            </a:r>
            <a:r>
              <a:rPr lang="en-US" dirty="0"/>
              <a:t>required temporarily: </a:t>
            </a:r>
            <a:r>
              <a:rPr lang="en-US" dirty="0">
                <a:hlinkClick r:id="rId3"/>
              </a:rPr>
              <a:t>https://www.mailinator.com</a:t>
            </a:r>
            <a:r>
              <a:rPr lang="en-US" dirty="0" smtClean="0">
                <a:hlinkClick r:id="rId3"/>
              </a:rPr>
              <a:t>/</a:t>
            </a:r>
            <a:r>
              <a:rPr lang="en-US" dirty="0" smtClean="0"/>
              <a:t> </a:t>
            </a:r>
          </a:p>
          <a:p>
            <a:r>
              <a:rPr lang="en-US" dirty="0" smtClean="0"/>
              <a:t>Use that unsubscribe button </a:t>
            </a:r>
            <a:r>
              <a:rPr lang="en-US" smtClean="0"/>
              <a:t>for legitimate </a:t>
            </a:r>
            <a:r>
              <a:rPr lang="en-US" dirty="0" smtClean="0"/>
              <a:t>websites.</a:t>
            </a:r>
          </a:p>
          <a:p>
            <a:r>
              <a:rPr lang="en-US" dirty="0" smtClean="0"/>
              <a:t>Use the Junk – Block Sender buttons in Outlook.</a:t>
            </a:r>
          </a:p>
          <a:p>
            <a:pPr marL="0" indent="0">
              <a:buNone/>
            </a:pPr>
            <a:r>
              <a:rPr lang="en-US" dirty="0" smtClean="0"/>
              <a:t>	</a:t>
            </a:r>
            <a:endParaRPr lang="en-US" dirty="0"/>
          </a:p>
        </p:txBody>
      </p:sp>
      <p:pic>
        <p:nvPicPr>
          <p:cNvPr id="4" name="Picture 3"/>
          <p:cNvPicPr>
            <a:picLocks noChangeAspect="1"/>
          </p:cNvPicPr>
          <p:nvPr/>
        </p:nvPicPr>
        <p:blipFill>
          <a:blip r:embed="rId4"/>
          <a:stretch>
            <a:fillRect/>
          </a:stretch>
        </p:blipFill>
        <p:spPr>
          <a:xfrm>
            <a:off x="1674812" y="4495800"/>
            <a:ext cx="2905125" cy="2066925"/>
          </a:xfrm>
          <a:prstGeom prst="rect">
            <a:avLst/>
          </a:prstGeom>
        </p:spPr>
      </p:pic>
    </p:spTree>
    <p:extLst>
      <p:ext uri="{BB962C8B-B14F-4D97-AF65-F5344CB8AC3E}">
        <p14:creationId xmlns:p14="http://schemas.microsoft.com/office/powerpoint/2010/main" val="258511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76200"/>
            <a:ext cx="10360501" cy="792163"/>
          </a:xfrm>
        </p:spPr>
        <p:txBody>
          <a:bodyPr/>
          <a:lstStyle/>
          <a:p>
            <a:r>
              <a:rPr lang="en-US" dirty="0" smtClean="0"/>
              <a:t>Internet Ads – Annoying and Dangerous</a:t>
            </a:r>
            <a:endParaRPr lang="en-US" dirty="0"/>
          </a:p>
        </p:txBody>
      </p:sp>
      <p:sp>
        <p:nvSpPr>
          <p:cNvPr id="3" name="Content Placeholder 2"/>
          <p:cNvSpPr>
            <a:spLocks noGrp="1"/>
          </p:cNvSpPr>
          <p:nvPr>
            <p:ph sz="half" idx="1"/>
          </p:nvPr>
        </p:nvSpPr>
        <p:spPr>
          <a:xfrm>
            <a:off x="1218883" y="1066800"/>
            <a:ext cx="5078677" cy="4465320"/>
          </a:xfrm>
        </p:spPr>
        <p:txBody>
          <a:bodyPr>
            <a:normAutofit/>
          </a:bodyPr>
          <a:lstStyle/>
          <a:p>
            <a:r>
              <a:rPr lang="en-US" dirty="0" smtClean="0"/>
              <a:t>Malvertising: using online Ads to spread malware</a:t>
            </a:r>
          </a:p>
          <a:p>
            <a:r>
              <a:rPr lang="en-US" dirty="0" smtClean="0"/>
              <a:t>Prevent by using an ad block extension in your browser.</a:t>
            </a:r>
          </a:p>
          <a:p>
            <a:pPr lvl="1"/>
            <a:r>
              <a:rPr lang="en-US" dirty="0" smtClean="0">
                <a:hlinkClick r:id="rId3"/>
              </a:rPr>
              <a:t>For example, uBlock Origin </a:t>
            </a:r>
            <a:r>
              <a:rPr lang="en-US" dirty="0">
                <a:hlinkClick r:id="rId3"/>
              </a:rPr>
              <a:t>in </a:t>
            </a:r>
            <a:r>
              <a:rPr lang="en-US" dirty="0" smtClean="0">
                <a:hlinkClick r:id="rId3"/>
              </a:rPr>
              <a:t>Chrome. </a:t>
            </a:r>
            <a:endParaRPr lang="en-US" dirty="0" smtClean="0"/>
          </a:p>
          <a:p>
            <a:pPr lvl="1"/>
            <a:r>
              <a:rPr lang="en-US" dirty="0" smtClean="0"/>
              <a:t>Works by blocking certain elements on a website.</a:t>
            </a:r>
          </a:p>
          <a:p>
            <a:pPr lvl="1"/>
            <a:r>
              <a:rPr lang="en-US" dirty="0" smtClean="0"/>
              <a:t>May need to occasionally disable blocker if it breaks a website.</a:t>
            </a:r>
            <a:endParaRPr lang="en-US" dirty="0"/>
          </a:p>
        </p:txBody>
      </p:sp>
      <p:pic>
        <p:nvPicPr>
          <p:cNvPr id="5" name="Picture 4"/>
          <p:cNvPicPr>
            <a:picLocks noChangeAspect="1"/>
          </p:cNvPicPr>
          <p:nvPr/>
        </p:nvPicPr>
        <p:blipFill>
          <a:blip r:embed="rId4"/>
          <a:stretch>
            <a:fillRect/>
          </a:stretch>
        </p:blipFill>
        <p:spPr>
          <a:xfrm>
            <a:off x="3122612" y="3352800"/>
            <a:ext cx="190500" cy="209550"/>
          </a:xfrm>
          <a:prstGeom prst="rect">
            <a:avLst/>
          </a:prstGeom>
        </p:spPr>
      </p:pic>
      <p:pic>
        <p:nvPicPr>
          <p:cNvPr id="2050" name="Picture 2" descr="Image result for cookie monster comic fool"/>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367144" y="1219200"/>
            <a:ext cx="5486717" cy="5486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07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Installing uBlock Origin</a:t>
            </a:r>
            <a:endParaRPr lang="en-US" dirty="0"/>
          </a:p>
        </p:txBody>
      </p:sp>
      <p:sp>
        <p:nvSpPr>
          <p:cNvPr id="5" name="Content Placeholder 4"/>
          <p:cNvSpPr>
            <a:spLocks noGrp="1"/>
          </p:cNvSpPr>
          <p:nvPr>
            <p:ph idx="1"/>
          </p:nvPr>
        </p:nvSpPr>
        <p:spPr/>
        <p:txBody>
          <a:bodyPr/>
          <a:lstStyle/>
          <a:p>
            <a:r>
              <a:rPr lang="en-US" dirty="0" smtClean="0"/>
              <a:t>Open Google Chrome</a:t>
            </a:r>
          </a:p>
          <a:p>
            <a:r>
              <a:rPr lang="en-US" dirty="0"/>
              <a:t>Browse to: chrome://extensions</a:t>
            </a:r>
            <a:r>
              <a:rPr lang="en-US" dirty="0" smtClean="0"/>
              <a:t>/</a:t>
            </a:r>
          </a:p>
          <a:p>
            <a:r>
              <a:rPr lang="en-US" dirty="0" smtClean="0"/>
              <a:t>Scroll to the bottom and click on </a:t>
            </a:r>
            <a:r>
              <a:rPr lang="en-US" i="1" dirty="0" smtClean="0"/>
              <a:t>Get More Extensions</a:t>
            </a:r>
          </a:p>
          <a:p>
            <a:r>
              <a:rPr lang="en-US" dirty="0" smtClean="0"/>
              <a:t>On the left, search for </a:t>
            </a:r>
            <a:r>
              <a:rPr lang="en-US" i="1" dirty="0" smtClean="0"/>
              <a:t>ublock origin </a:t>
            </a:r>
            <a:r>
              <a:rPr lang="en-US" dirty="0" smtClean="0"/>
              <a:t>and add it to Chrome.</a:t>
            </a:r>
          </a:p>
          <a:p>
            <a:endParaRPr lang="en-US" dirty="0"/>
          </a:p>
          <a:p>
            <a:endParaRPr lang="en-US" i="1" dirty="0" smtClean="0"/>
          </a:p>
          <a:p>
            <a:endParaRPr lang="en-US" i="1" dirty="0"/>
          </a:p>
          <a:p>
            <a:endParaRPr lang="en-US" dirty="0"/>
          </a:p>
        </p:txBody>
      </p:sp>
      <p:pic>
        <p:nvPicPr>
          <p:cNvPr id="6" name="Picture 5"/>
          <p:cNvPicPr>
            <a:picLocks noChangeAspect="1"/>
          </p:cNvPicPr>
          <p:nvPr/>
        </p:nvPicPr>
        <p:blipFill>
          <a:blip r:embed="rId3"/>
          <a:stretch>
            <a:fillRect/>
          </a:stretch>
        </p:blipFill>
        <p:spPr>
          <a:xfrm>
            <a:off x="1674812" y="4627791"/>
            <a:ext cx="6010275" cy="1739475"/>
          </a:xfrm>
          <a:prstGeom prst="rect">
            <a:avLst/>
          </a:prstGeom>
        </p:spPr>
      </p:pic>
    </p:spTree>
    <p:extLst>
      <p:ext uri="{BB962C8B-B14F-4D97-AF65-F5344CB8AC3E}">
        <p14:creationId xmlns:p14="http://schemas.microsoft.com/office/powerpoint/2010/main" val="124609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not install a virus</a:t>
            </a:r>
            <a:endParaRPr lang="en-US" dirty="0"/>
          </a:p>
        </p:txBody>
      </p:sp>
      <p:sp>
        <p:nvSpPr>
          <p:cNvPr id="4" name="Content Placeholder 3"/>
          <p:cNvSpPr>
            <a:spLocks noGrp="1"/>
          </p:cNvSpPr>
          <p:nvPr>
            <p:ph sz="half" idx="1"/>
          </p:nvPr>
        </p:nvSpPr>
        <p:spPr/>
        <p:txBody>
          <a:bodyPr/>
          <a:lstStyle/>
          <a:p>
            <a:r>
              <a:rPr lang="en-US" dirty="0" smtClean="0"/>
              <a:t>Only download/install from trusted locations.</a:t>
            </a:r>
          </a:p>
          <a:p>
            <a:r>
              <a:rPr lang="en-US" dirty="0" smtClean="0"/>
              <a:t>Read message and warning prompts.</a:t>
            </a:r>
          </a:p>
          <a:p>
            <a:r>
              <a:rPr lang="en-US" dirty="0" smtClean="0"/>
              <a:t>Keep software updated.</a:t>
            </a:r>
            <a:endParaRPr lang="en-US" dirty="0"/>
          </a:p>
        </p:txBody>
      </p:sp>
      <p:pic>
        <p:nvPicPr>
          <p:cNvPr id="1026" name="Picture 2" descr="https://i1.wp.com/DeployHappiness.com/wp-content/uploads/2017/08/Download-button.png?resize=421%2C358&amp;ssl=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780212" y="1828800"/>
            <a:ext cx="4989196" cy="4242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93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3836F65B-1B07-41EE-A0E8-BC6EF3855225}">
  <ds:schemaRefs>
    <ds:schemaRef ds:uri="http://schemas.microsoft.com/sharepoint/v3/contenttype/forms"/>
  </ds:schemaRefs>
</ds:datastoreItem>
</file>

<file path=customXml/itemProps2.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C67BEE-D13F-4BD2-98A5-34D8A0977F68}">
  <ds:schemaRef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4873beb7-5857-4685-be1f-d57550cc96c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Triple circuit lines presentation (widescreen)</Template>
  <TotalTime>13393</TotalTime>
  <Words>1411</Words>
  <Application>Microsoft Office PowerPoint</Application>
  <PresentationFormat>Custom</PresentationFormat>
  <Paragraphs>149</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Wingdings</vt:lpstr>
      <vt:lpstr>Tech 16x9</vt:lpstr>
      <vt:lpstr>Security Essentials  </vt:lpstr>
      <vt:lpstr>Why is security important?</vt:lpstr>
      <vt:lpstr>Why is your account important?</vt:lpstr>
      <vt:lpstr>Locking and Signing Out</vt:lpstr>
      <vt:lpstr>Password Smackdown</vt:lpstr>
      <vt:lpstr>PowerPoint Presentation</vt:lpstr>
      <vt:lpstr>Creating Strong Memorable Passwords</vt:lpstr>
      <vt:lpstr>Your Turn – Playing with Password Strength</vt:lpstr>
      <vt:lpstr>How to stop forgetting passwords.</vt:lpstr>
      <vt:lpstr>Using a password manager</vt:lpstr>
      <vt:lpstr>Protecting Your Accounts from Unauthorized Resets</vt:lpstr>
      <vt:lpstr>Detecting spam and phishing emails</vt:lpstr>
      <vt:lpstr>A Perfect Phishing Example</vt:lpstr>
      <vt:lpstr>Phishing Websites</vt:lpstr>
      <vt:lpstr>Cutting Out Spam</vt:lpstr>
      <vt:lpstr>Internet Ads – Annoying and Dangerous</vt:lpstr>
      <vt:lpstr>Installing uBlock Origin</vt:lpstr>
      <vt:lpstr>How to not install a virus</vt:lpstr>
    </vt:vector>
  </TitlesOfParts>
  <Company>WCSS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Joseph Moody</dc:creator>
  <cp:lastModifiedBy>Joseph Moody</cp:lastModifiedBy>
  <cp:revision>63</cp:revision>
  <dcterms:created xsi:type="dcterms:W3CDTF">2017-08-28T17:17:03Z</dcterms:created>
  <dcterms:modified xsi:type="dcterms:W3CDTF">2017-09-25T14:35:50Z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